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3.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4.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5.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6.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7.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8.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9.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0.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1.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2.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13.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14.xml" ContentType="application/vnd.openxmlformats-officedocument.presentationml.notesSlide+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notesSlides/notesSlide15.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notesSlides/notesSlide16.xml" ContentType="application/vnd.openxmlformats-officedocument.presentationml.notesSlide+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notesSlides/notesSlide17.xml" ContentType="application/vnd.openxmlformats-officedocument.presentationml.notesSlide+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notesSlides/notesSlide18.xml" ContentType="application/vnd.openxmlformats-officedocument.presentationml.notesSlide+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notesSlides/notesSlide19.xml" ContentType="application/vnd.openxmlformats-officedocument.presentationml.notesSlide+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ppt/notesSlides/notesSlide20.xml" ContentType="application/vnd.openxmlformats-officedocument.presentationml.notesSlide+xml"/>
  <Override PartName="/ppt/diagrams/data31.xml" ContentType="application/vnd.openxmlformats-officedocument.drawingml.diagramData+xml"/>
  <Override PartName="/ppt/diagrams/layout31.xml" ContentType="application/vnd.openxmlformats-officedocument.drawingml.diagramLayout+xml"/>
  <Override PartName="/ppt/diagrams/quickStyle31.xml" ContentType="application/vnd.openxmlformats-officedocument.drawingml.diagramStyle+xml"/>
  <Override PartName="/ppt/diagrams/colors31.xml" ContentType="application/vnd.openxmlformats-officedocument.drawingml.diagramColors+xml"/>
  <Override PartName="/ppt/diagrams/drawing31.xml" ContentType="application/vnd.ms-office.drawingml.diagramDrawing+xml"/>
  <Override PartName="/ppt/notesSlides/notesSlide21.xml" ContentType="application/vnd.openxmlformats-officedocument.presentationml.notesSlide+xml"/>
  <Override PartName="/ppt/diagrams/data32.xml" ContentType="application/vnd.openxmlformats-officedocument.drawingml.diagramData+xml"/>
  <Override PartName="/ppt/diagrams/layout32.xml" ContentType="application/vnd.openxmlformats-officedocument.drawingml.diagramLayout+xml"/>
  <Override PartName="/ppt/diagrams/quickStyle32.xml" ContentType="application/vnd.openxmlformats-officedocument.drawingml.diagramStyle+xml"/>
  <Override PartName="/ppt/diagrams/colors32.xml" ContentType="application/vnd.openxmlformats-officedocument.drawingml.diagramColors+xml"/>
  <Override PartName="/ppt/diagrams/drawing32.xml" ContentType="application/vnd.ms-office.drawingml.diagramDrawing+xml"/>
  <Override PartName="/ppt/notesSlides/notesSlide22.xml" ContentType="application/vnd.openxmlformats-officedocument.presentationml.notesSlide+xml"/>
  <Override PartName="/ppt/diagrams/data33.xml" ContentType="application/vnd.openxmlformats-officedocument.drawingml.diagramData+xml"/>
  <Override PartName="/ppt/diagrams/layout33.xml" ContentType="application/vnd.openxmlformats-officedocument.drawingml.diagramLayout+xml"/>
  <Override PartName="/ppt/diagrams/quickStyle33.xml" ContentType="application/vnd.openxmlformats-officedocument.drawingml.diagramStyle+xml"/>
  <Override PartName="/ppt/diagrams/colors33.xml" ContentType="application/vnd.openxmlformats-officedocument.drawingml.diagramColors+xml"/>
  <Override PartName="/ppt/diagrams/drawing33.xml" ContentType="application/vnd.ms-office.drawingml.diagramDrawing+xml"/>
  <Override PartName="/ppt/notesSlides/notesSlide23.xml" ContentType="application/vnd.openxmlformats-officedocument.presentationml.notesSlide+xml"/>
  <Override PartName="/ppt/diagrams/data34.xml" ContentType="application/vnd.openxmlformats-officedocument.drawingml.diagramData+xml"/>
  <Override PartName="/ppt/diagrams/layout34.xml" ContentType="application/vnd.openxmlformats-officedocument.drawingml.diagramLayout+xml"/>
  <Override PartName="/ppt/diagrams/quickStyle34.xml" ContentType="application/vnd.openxmlformats-officedocument.drawingml.diagramStyle+xml"/>
  <Override PartName="/ppt/diagrams/colors34.xml" ContentType="application/vnd.openxmlformats-officedocument.drawingml.diagramColors+xml"/>
  <Override PartName="/ppt/diagrams/drawing34.xml" ContentType="application/vnd.ms-office.drawingml.diagramDrawing+xml"/>
  <Override PartName="/ppt/notesSlides/notesSlide24.xml" ContentType="application/vnd.openxmlformats-officedocument.presentationml.notesSlide+xml"/>
  <Override PartName="/ppt/diagrams/data35.xml" ContentType="application/vnd.openxmlformats-officedocument.drawingml.diagramData+xml"/>
  <Override PartName="/ppt/diagrams/layout35.xml" ContentType="application/vnd.openxmlformats-officedocument.drawingml.diagramLayout+xml"/>
  <Override PartName="/ppt/diagrams/quickStyle35.xml" ContentType="application/vnd.openxmlformats-officedocument.drawingml.diagramStyle+xml"/>
  <Override PartName="/ppt/diagrams/colors35.xml" ContentType="application/vnd.openxmlformats-officedocument.drawingml.diagramColors+xml"/>
  <Override PartName="/ppt/diagrams/drawing35.xml" ContentType="application/vnd.ms-office.drawingml.diagramDrawing+xml"/>
  <Override PartName="/ppt/diagrams/data36.xml" ContentType="application/vnd.openxmlformats-officedocument.drawingml.diagramData+xml"/>
  <Override PartName="/ppt/diagrams/layout36.xml" ContentType="application/vnd.openxmlformats-officedocument.drawingml.diagramLayout+xml"/>
  <Override PartName="/ppt/diagrams/quickStyle36.xml" ContentType="application/vnd.openxmlformats-officedocument.drawingml.diagramStyle+xml"/>
  <Override PartName="/ppt/diagrams/colors36.xml" ContentType="application/vnd.openxmlformats-officedocument.drawingml.diagramColors+xml"/>
  <Override PartName="/ppt/diagrams/drawing36.xml" ContentType="application/vnd.ms-office.drawingml.diagramDrawing+xml"/>
  <Override PartName="/ppt/notesSlides/notesSlide25.xml" ContentType="application/vnd.openxmlformats-officedocument.presentationml.notesSlide+xml"/>
  <Override PartName="/ppt/diagrams/data37.xml" ContentType="application/vnd.openxmlformats-officedocument.drawingml.diagramData+xml"/>
  <Override PartName="/ppt/diagrams/layout37.xml" ContentType="application/vnd.openxmlformats-officedocument.drawingml.diagramLayout+xml"/>
  <Override PartName="/ppt/diagrams/quickStyle37.xml" ContentType="application/vnd.openxmlformats-officedocument.drawingml.diagramStyle+xml"/>
  <Override PartName="/ppt/diagrams/colors37.xml" ContentType="application/vnd.openxmlformats-officedocument.drawingml.diagramColors+xml"/>
  <Override PartName="/ppt/diagrams/drawing37.xml" ContentType="application/vnd.ms-office.drawingml.diagramDrawing+xml"/>
  <Override PartName="/ppt/notesSlides/notesSlide26.xml" ContentType="application/vnd.openxmlformats-officedocument.presentationml.notesSlide+xml"/>
  <Override PartName="/ppt/diagrams/data38.xml" ContentType="application/vnd.openxmlformats-officedocument.drawingml.diagramData+xml"/>
  <Override PartName="/ppt/diagrams/layout38.xml" ContentType="application/vnd.openxmlformats-officedocument.drawingml.diagramLayout+xml"/>
  <Override PartName="/ppt/diagrams/quickStyle38.xml" ContentType="application/vnd.openxmlformats-officedocument.drawingml.diagramStyle+xml"/>
  <Override PartName="/ppt/diagrams/colors38.xml" ContentType="application/vnd.openxmlformats-officedocument.drawingml.diagramColors+xml"/>
  <Override PartName="/ppt/diagrams/drawing38.xml" ContentType="application/vnd.ms-office.drawingml.diagramDrawing+xml"/>
  <Override PartName="/ppt/notesSlides/notesSlide27.xml" ContentType="application/vnd.openxmlformats-officedocument.presentationml.notesSlide+xml"/>
  <Override PartName="/ppt/diagrams/data39.xml" ContentType="application/vnd.openxmlformats-officedocument.drawingml.diagramData+xml"/>
  <Override PartName="/ppt/diagrams/layout39.xml" ContentType="application/vnd.openxmlformats-officedocument.drawingml.diagramLayout+xml"/>
  <Override PartName="/ppt/diagrams/quickStyle39.xml" ContentType="application/vnd.openxmlformats-officedocument.drawingml.diagramStyle+xml"/>
  <Override PartName="/ppt/diagrams/colors39.xml" ContentType="application/vnd.openxmlformats-officedocument.drawingml.diagramColors+xml"/>
  <Override PartName="/ppt/diagrams/drawing39.xml" ContentType="application/vnd.ms-office.drawingml.diagramDrawing+xml"/>
  <Override PartName="/ppt/notesSlides/notesSlide28.xml" ContentType="application/vnd.openxmlformats-officedocument.presentationml.notesSlide+xml"/>
  <Override PartName="/ppt/diagrams/data40.xml" ContentType="application/vnd.openxmlformats-officedocument.drawingml.diagramData+xml"/>
  <Override PartName="/ppt/diagrams/layout40.xml" ContentType="application/vnd.openxmlformats-officedocument.drawingml.diagramLayout+xml"/>
  <Override PartName="/ppt/diagrams/quickStyle40.xml" ContentType="application/vnd.openxmlformats-officedocument.drawingml.diagramStyle+xml"/>
  <Override PartName="/ppt/diagrams/colors40.xml" ContentType="application/vnd.openxmlformats-officedocument.drawingml.diagramColors+xml"/>
  <Override PartName="/ppt/diagrams/drawing40.xml" ContentType="application/vnd.ms-office.drawingml.diagramDrawing+xml"/>
  <Override PartName="/ppt/notesSlides/notesSlide29.xml" ContentType="application/vnd.openxmlformats-officedocument.presentationml.notesSlide+xml"/>
  <Override PartName="/ppt/diagrams/data41.xml" ContentType="application/vnd.openxmlformats-officedocument.drawingml.diagramData+xml"/>
  <Override PartName="/ppt/diagrams/layout41.xml" ContentType="application/vnd.openxmlformats-officedocument.drawingml.diagramLayout+xml"/>
  <Override PartName="/ppt/diagrams/quickStyle41.xml" ContentType="application/vnd.openxmlformats-officedocument.drawingml.diagramStyle+xml"/>
  <Override PartName="/ppt/diagrams/colors41.xml" ContentType="application/vnd.openxmlformats-officedocument.drawingml.diagramColors+xml"/>
  <Override PartName="/ppt/diagrams/drawing41.xml" ContentType="application/vnd.ms-office.drawingml.diagramDrawing+xml"/>
  <Override PartName="/ppt/notesSlides/notesSlide30.xml" ContentType="application/vnd.openxmlformats-officedocument.presentationml.notesSlide+xml"/>
  <Override PartName="/ppt/diagrams/data42.xml" ContentType="application/vnd.openxmlformats-officedocument.drawingml.diagramData+xml"/>
  <Override PartName="/ppt/diagrams/layout42.xml" ContentType="application/vnd.openxmlformats-officedocument.drawingml.diagramLayout+xml"/>
  <Override PartName="/ppt/diagrams/quickStyle42.xml" ContentType="application/vnd.openxmlformats-officedocument.drawingml.diagramStyle+xml"/>
  <Override PartName="/ppt/diagrams/colors42.xml" ContentType="application/vnd.openxmlformats-officedocument.drawingml.diagramColors+xml"/>
  <Override PartName="/ppt/diagrams/drawing42.xml" ContentType="application/vnd.ms-office.drawingml.diagramDrawing+xml"/>
  <Override PartName="/ppt/notesSlides/notesSlide31.xml" ContentType="application/vnd.openxmlformats-officedocument.presentationml.notesSlide+xml"/>
  <Override PartName="/ppt/diagrams/data43.xml" ContentType="application/vnd.openxmlformats-officedocument.drawingml.diagramData+xml"/>
  <Override PartName="/ppt/diagrams/layout43.xml" ContentType="application/vnd.openxmlformats-officedocument.drawingml.diagramLayout+xml"/>
  <Override PartName="/ppt/diagrams/quickStyle43.xml" ContentType="application/vnd.openxmlformats-officedocument.drawingml.diagramStyle+xml"/>
  <Override PartName="/ppt/diagrams/colors43.xml" ContentType="application/vnd.openxmlformats-officedocument.drawingml.diagramColors+xml"/>
  <Override PartName="/ppt/diagrams/drawing43.xml" ContentType="application/vnd.ms-office.drawingml.diagramDrawing+xml"/>
  <Override PartName="/ppt/notesSlides/notesSlide32.xml" ContentType="application/vnd.openxmlformats-officedocument.presentationml.notesSlide+xml"/>
  <Override PartName="/ppt/diagrams/data44.xml" ContentType="application/vnd.openxmlformats-officedocument.drawingml.diagramData+xml"/>
  <Override PartName="/ppt/diagrams/layout44.xml" ContentType="application/vnd.openxmlformats-officedocument.drawingml.diagramLayout+xml"/>
  <Override PartName="/ppt/diagrams/quickStyle44.xml" ContentType="application/vnd.openxmlformats-officedocument.drawingml.diagramStyle+xml"/>
  <Override PartName="/ppt/diagrams/colors44.xml" ContentType="application/vnd.openxmlformats-officedocument.drawingml.diagramColors+xml"/>
  <Override PartName="/ppt/diagrams/drawing44.xml" ContentType="application/vnd.ms-office.drawingml.diagramDrawing+xml"/>
  <Override PartName="/ppt/notesSlides/notesSlide33.xml" ContentType="application/vnd.openxmlformats-officedocument.presentationml.notesSlide+xml"/>
  <Override PartName="/ppt/diagrams/data45.xml" ContentType="application/vnd.openxmlformats-officedocument.drawingml.diagramData+xml"/>
  <Override PartName="/ppt/diagrams/layout45.xml" ContentType="application/vnd.openxmlformats-officedocument.drawingml.diagramLayout+xml"/>
  <Override PartName="/ppt/diagrams/quickStyle45.xml" ContentType="application/vnd.openxmlformats-officedocument.drawingml.diagramStyle+xml"/>
  <Override PartName="/ppt/diagrams/colors45.xml" ContentType="application/vnd.openxmlformats-officedocument.drawingml.diagramColors+xml"/>
  <Override PartName="/ppt/diagrams/drawing45.xml" ContentType="application/vnd.ms-office.drawingml.diagramDrawing+xml"/>
  <Override PartName="/ppt/notesSlides/notesSlide34.xml" ContentType="application/vnd.openxmlformats-officedocument.presentationml.notesSlide+xml"/>
  <Override PartName="/ppt/diagrams/data46.xml" ContentType="application/vnd.openxmlformats-officedocument.drawingml.diagramData+xml"/>
  <Override PartName="/ppt/diagrams/layout46.xml" ContentType="application/vnd.openxmlformats-officedocument.drawingml.diagramLayout+xml"/>
  <Override PartName="/ppt/diagrams/quickStyle46.xml" ContentType="application/vnd.openxmlformats-officedocument.drawingml.diagramStyle+xml"/>
  <Override PartName="/ppt/diagrams/colors46.xml" ContentType="application/vnd.openxmlformats-officedocument.drawingml.diagramColors+xml"/>
  <Override PartName="/ppt/diagrams/drawing46.xml" ContentType="application/vnd.ms-office.drawingml.diagramDrawing+xml"/>
  <Override PartName="/ppt/notesSlides/notesSlide35.xml" ContentType="application/vnd.openxmlformats-officedocument.presentationml.notesSlide+xml"/>
  <Override PartName="/ppt/diagrams/data47.xml" ContentType="application/vnd.openxmlformats-officedocument.drawingml.diagramData+xml"/>
  <Override PartName="/ppt/diagrams/layout47.xml" ContentType="application/vnd.openxmlformats-officedocument.drawingml.diagramLayout+xml"/>
  <Override PartName="/ppt/diagrams/quickStyle47.xml" ContentType="application/vnd.openxmlformats-officedocument.drawingml.diagramStyle+xml"/>
  <Override PartName="/ppt/diagrams/colors47.xml" ContentType="application/vnd.openxmlformats-officedocument.drawingml.diagramColors+xml"/>
  <Override PartName="/ppt/diagrams/drawing47.xml" ContentType="application/vnd.ms-office.drawingml.diagramDrawing+xml"/>
  <Override PartName="/ppt/notesSlides/notesSlide36.xml" ContentType="application/vnd.openxmlformats-officedocument.presentationml.notesSlide+xml"/>
  <Override PartName="/ppt/diagrams/data48.xml" ContentType="application/vnd.openxmlformats-officedocument.drawingml.diagramData+xml"/>
  <Override PartName="/ppt/diagrams/layout48.xml" ContentType="application/vnd.openxmlformats-officedocument.drawingml.diagramLayout+xml"/>
  <Override PartName="/ppt/diagrams/quickStyle48.xml" ContentType="application/vnd.openxmlformats-officedocument.drawingml.diagramStyle+xml"/>
  <Override PartName="/ppt/diagrams/colors48.xml" ContentType="application/vnd.openxmlformats-officedocument.drawingml.diagramColors+xml"/>
  <Override PartName="/ppt/diagrams/drawing48.xml" ContentType="application/vnd.ms-office.drawingml.diagramDrawing+xml"/>
  <Override PartName="/ppt/notesSlides/notesSlide37.xml" ContentType="application/vnd.openxmlformats-officedocument.presentationml.notesSlide+xml"/>
  <Override PartName="/ppt/diagrams/data49.xml" ContentType="application/vnd.openxmlformats-officedocument.drawingml.diagramData+xml"/>
  <Override PartName="/ppt/diagrams/layout49.xml" ContentType="application/vnd.openxmlformats-officedocument.drawingml.diagramLayout+xml"/>
  <Override PartName="/ppt/diagrams/quickStyle49.xml" ContentType="application/vnd.openxmlformats-officedocument.drawingml.diagramStyle+xml"/>
  <Override PartName="/ppt/diagrams/colors49.xml" ContentType="application/vnd.openxmlformats-officedocument.drawingml.diagramColors+xml"/>
  <Override PartName="/ppt/diagrams/drawing49.xml" ContentType="application/vnd.ms-office.drawingml.diagramDrawing+xml"/>
  <Override PartName="/ppt/notesSlides/notesSlide38.xml" ContentType="application/vnd.openxmlformats-officedocument.presentationml.notesSlide+xml"/>
  <Override PartName="/ppt/diagrams/data50.xml" ContentType="application/vnd.openxmlformats-officedocument.drawingml.diagramData+xml"/>
  <Override PartName="/ppt/diagrams/layout50.xml" ContentType="application/vnd.openxmlformats-officedocument.drawingml.diagramLayout+xml"/>
  <Override PartName="/ppt/diagrams/quickStyle50.xml" ContentType="application/vnd.openxmlformats-officedocument.drawingml.diagramStyle+xml"/>
  <Override PartName="/ppt/diagrams/colors50.xml" ContentType="application/vnd.openxmlformats-officedocument.drawingml.diagramColors+xml"/>
  <Override PartName="/ppt/diagrams/drawing50.xml" ContentType="application/vnd.ms-office.drawingml.diagramDrawing+xml"/>
  <Override PartName="/ppt/notesSlides/notesSlide39.xml" ContentType="application/vnd.openxmlformats-officedocument.presentationml.notesSlide+xml"/>
  <Override PartName="/ppt/diagrams/data51.xml" ContentType="application/vnd.openxmlformats-officedocument.drawingml.diagramData+xml"/>
  <Override PartName="/ppt/diagrams/layout51.xml" ContentType="application/vnd.openxmlformats-officedocument.drawingml.diagramLayout+xml"/>
  <Override PartName="/ppt/diagrams/quickStyle51.xml" ContentType="application/vnd.openxmlformats-officedocument.drawingml.diagramStyle+xml"/>
  <Override PartName="/ppt/diagrams/colors51.xml" ContentType="application/vnd.openxmlformats-officedocument.drawingml.diagramColors+xml"/>
  <Override PartName="/ppt/diagrams/drawing51.xml" ContentType="application/vnd.ms-office.drawingml.diagramDrawing+xml"/>
  <Override PartName="/ppt/notesSlides/notesSlide40.xml" ContentType="application/vnd.openxmlformats-officedocument.presentationml.notesSlide+xml"/>
  <Override PartName="/ppt/diagrams/data52.xml" ContentType="application/vnd.openxmlformats-officedocument.drawingml.diagramData+xml"/>
  <Override PartName="/ppt/diagrams/layout52.xml" ContentType="application/vnd.openxmlformats-officedocument.drawingml.diagramLayout+xml"/>
  <Override PartName="/ppt/diagrams/quickStyle52.xml" ContentType="application/vnd.openxmlformats-officedocument.drawingml.diagramStyle+xml"/>
  <Override PartName="/ppt/diagrams/colors52.xml" ContentType="application/vnd.openxmlformats-officedocument.drawingml.diagramColors+xml"/>
  <Override PartName="/ppt/diagrams/drawing52.xml" ContentType="application/vnd.ms-office.drawingml.diagramDrawing+xml"/>
  <Override PartName="/ppt/diagrams/data53.xml" ContentType="application/vnd.openxmlformats-officedocument.drawingml.diagramData+xml"/>
  <Override PartName="/ppt/diagrams/layout53.xml" ContentType="application/vnd.openxmlformats-officedocument.drawingml.diagramLayout+xml"/>
  <Override PartName="/ppt/diagrams/quickStyle53.xml" ContentType="application/vnd.openxmlformats-officedocument.drawingml.diagramStyle+xml"/>
  <Override PartName="/ppt/diagrams/colors53.xml" ContentType="application/vnd.openxmlformats-officedocument.drawingml.diagramColors+xml"/>
  <Override PartName="/ppt/diagrams/drawing53.xml" ContentType="application/vnd.ms-office.drawingml.diagramDrawing+xml"/>
  <Override PartName="/ppt/diagrams/data54.xml" ContentType="application/vnd.openxmlformats-officedocument.drawingml.diagramData+xml"/>
  <Override PartName="/ppt/diagrams/layout54.xml" ContentType="application/vnd.openxmlformats-officedocument.drawingml.diagramLayout+xml"/>
  <Override PartName="/ppt/diagrams/quickStyle54.xml" ContentType="application/vnd.openxmlformats-officedocument.drawingml.diagramStyle+xml"/>
  <Override PartName="/ppt/diagrams/colors54.xml" ContentType="application/vnd.openxmlformats-officedocument.drawingml.diagramColors+xml"/>
  <Override PartName="/ppt/diagrams/drawing54.xml" ContentType="application/vnd.ms-office.drawingml.diagramDrawing+xml"/>
  <Override PartName="/ppt/diagrams/data55.xml" ContentType="application/vnd.openxmlformats-officedocument.drawingml.diagramData+xml"/>
  <Override PartName="/ppt/diagrams/layout55.xml" ContentType="application/vnd.openxmlformats-officedocument.drawingml.diagramLayout+xml"/>
  <Override PartName="/ppt/diagrams/quickStyle55.xml" ContentType="application/vnd.openxmlformats-officedocument.drawingml.diagramStyle+xml"/>
  <Override PartName="/ppt/diagrams/colors55.xml" ContentType="application/vnd.openxmlformats-officedocument.drawingml.diagramColors+xml"/>
  <Override PartName="/ppt/diagrams/drawing55.xml" ContentType="application/vnd.ms-office.drawingml.diagramDrawing+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8" r:id="rId4"/>
  </p:sldMasterIdLst>
  <p:notesMasterIdLst>
    <p:notesMasterId r:id="rId65"/>
  </p:notesMasterIdLst>
  <p:sldIdLst>
    <p:sldId id="256" r:id="rId5"/>
    <p:sldId id="289" r:id="rId6"/>
    <p:sldId id="290" r:id="rId7"/>
    <p:sldId id="291" r:id="rId8"/>
    <p:sldId id="350" r:id="rId9"/>
    <p:sldId id="340" r:id="rId10"/>
    <p:sldId id="298" r:id="rId11"/>
    <p:sldId id="299" r:id="rId12"/>
    <p:sldId id="295" r:id="rId13"/>
    <p:sldId id="300" r:id="rId14"/>
    <p:sldId id="302" r:id="rId15"/>
    <p:sldId id="303" r:id="rId16"/>
    <p:sldId id="305" r:id="rId17"/>
    <p:sldId id="306" r:id="rId18"/>
    <p:sldId id="307" r:id="rId19"/>
    <p:sldId id="308" r:id="rId20"/>
    <p:sldId id="288" r:id="rId21"/>
    <p:sldId id="360" r:id="rId22"/>
    <p:sldId id="262" r:id="rId23"/>
    <p:sldId id="353" r:id="rId24"/>
    <p:sldId id="309" r:id="rId25"/>
    <p:sldId id="276" r:id="rId26"/>
    <p:sldId id="263" r:id="rId27"/>
    <p:sldId id="279" r:id="rId28"/>
    <p:sldId id="341" r:id="rId29"/>
    <p:sldId id="342" r:id="rId30"/>
    <p:sldId id="265" r:id="rId31"/>
    <p:sldId id="266" r:id="rId32"/>
    <p:sldId id="257" r:id="rId33"/>
    <p:sldId id="346" r:id="rId34"/>
    <p:sldId id="356" r:id="rId35"/>
    <p:sldId id="361" r:id="rId36"/>
    <p:sldId id="344" r:id="rId37"/>
    <p:sldId id="287" r:id="rId38"/>
    <p:sldId id="317" r:id="rId39"/>
    <p:sldId id="319" r:id="rId40"/>
    <p:sldId id="292" r:id="rId41"/>
    <p:sldId id="328" r:id="rId42"/>
    <p:sldId id="329" r:id="rId43"/>
    <p:sldId id="330" r:id="rId44"/>
    <p:sldId id="327" r:id="rId45"/>
    <p:sldId id="332" r:id="rId46"/>
    <p:sldId id="293" r:id="rId47"/>
    <p:sldId id="334" r:id="rId48"/>
    <p:sldId id="362" r:id="rId49"/>
    <p:sldId id="294" r:id="rId50"/>
    <p:sldId id="335" r:id="rId51"/>
    <p:sldId id="338" r:id="rId52"/>
    <p:sldId id="359" r:id="rId53"/>
    <p:sldId id="347" r:id="rId54"/>
    <p:sldId id="274" r:id="rId55"/>
    <p:sldId id="355" r:id="rId56"/>
    <p:sldId id="301" r:id="rId57"/>
    <p:sldId id="313" r:id="rId58"/>
    <p:sldId id="314" r:id="rId59"/>
    <p:sldId id="315" r:id="rId60"/>
    <p:sldId id="316" r:id="rId61"/>
    <p:sldId id="321" r:id="rId62"/>
    <p:sldId id="325" r:id="rId63"/>
    <p:sldId id="286" r:id="rId6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86E088B7-2C59-4DFA-9827-D480AAF6A466}">
          <p14:sldIdLst>
            <p14:sldId id="256"/>
            <p14:sldId id="289"/>
            <p14:sldId id="290"/>
          </p14:sldIdLst>
        </p14:section>
        <p14:section name="Why Cloud" id="{C45E2DA0-7815-4DF6-ABB7-9313F67F36B8}">
          <p14:sldIdLst>
            <p14:sldId id="291"/>
            <p14:sldId id="350"/>
            <p14:sldId id="340"/>
            <p14:sldId id="298"/>
            <p14:sldId id="299"/>
            <p14:sldId id="295"/>
          </p14:sldIdLst>
        </p14:section>
        <p14:section name="AWS Configuration" id="{F577BDDE-478C-431A-BC51-E1D7ADA7045E}">
          <p14:sldIdLst>
            <p14:sldId id="300"/>
            <p14:sldId id="302"/>
            <p14:sldId id="303"/>
            <p14:sldId id="305"/>
            <p14:sldId id="306"/>
            <p14:sldId id="307"/>
            <p14:sldId id="308"/>
            <p14:sldId id="288"/>
            <p14:sldId id="360"/>
          </p14:sldIdLst>
        </p14:section>
        <p14:section name="RDSH Configuration" id="{EFAF88A2-BD53-4058-8AE2-C0EBA02048C6}">
          <p14:sldIdLst>
            <p14:sldId id="262"/>
            <p14:sldId id="353"/>
            <p14:sldId id="309"/>
            <p14:sldId id="276"/>
          </p14:sldIdLst>
        </p14:section>
        <p14:section name="RD Gateway" id="{3DD0438B-CD9B-482D-900E-244D1E792780}">
          <p14:sldIdLst>
            <p14:sldId id="263"/>
            <p14:sldId id="279"/>
            <p14:sldId id="341"/>
            <p14:sldId id="342"/>
            <p14:sldId id="265"/>
            <p14:sldId id="266"/>
          </p14:sldIdLst>
        </p14:section>
        <p14:section name="RCDB Configuration" id="{77173E4A-3A27-4787-87C4-33EE2F9762B1}">
          <p14:sldIdLst>
            <p14:sldId id="257"/>
            <p14:sldId id="346"/>
            <p14:sldId id="356"/>
            <p14:sldId id="361"/>
          </p14:sldIdLst>
        </p14:section>
        <p14:section name="End-User Experience" id="{A4FA83CC-CEAE-4C3E-853D-4AAE2E29B5B7}">
          <p14:sldIdLst>
            <p14:sldId id="344"/>
          </p14:sldIdLst>
        </p14:section>
        <p14:section name="Cert Configuration" id="{AF478C6D-1B0D-416C-B7EF-E05B8D442EB1}">
          <p14:sldIdLst>
            <p14:sldId id="287"/>
          </p14:sldIdLst>
        </p14:section>
        <p14:section name="Automation" id="{D4602D7F-CF3D-44D3-870B-DDD1AC083E57}">
          <p14:sldIdLst>
            <p14:sldId id="317"/>
            <p14:sldId id="319"/>
            <p14:sldId id="292"/>
            <p14:sldId id="328"/>
            <p14:sldId id="329"/>
            <p14:sldId id="330"/>
            <p14:sldId id="327"/>
            <p14:sldId id="332"/>
            <p14:sldId id="293"/>
            <p14:sldId id="334"/>
            <p14:sldId id="362"/>
            <p14:sldId id="294"/>
            <p14:sldId id="335"/>
            <p14:sldId id="338"/>
            <p14:sldId id="359"/>
          </p14:sldIdLst>
        </p14:section>
        <p14:section name="Lessons Learned" id="{049C214C-DCCD-4C23-A7B2-2AAD3DEC9934}">
          <p14:sldIdLst>
            <p14:sldId id="347"/>
            <p14:sldId id="274"/>
            <p14:sldId id="355"/>
            <p14:sldId id="301"/>
          </p14:sldIdLst>
        </p14:section>
        <p14:section name="Ericom Value Add" id="{F4519E30-1BAB-45BF-A18E-ABF2F93BCEC1}">
          <p14:sldIdLst>
            <p14:sldId id="313"/>
            <p14:sldId id="314"/>
            <p14:sldId id="315"/>
            <p14:sldId id="316"/>
            <p14:sldId id="321"/>
            <p14:sldId id="325"/>
            <p14:sldId id="286"/>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E50BC6"/>
    <a:srgbClr val="000099"/>
    <a:srgbClr val="007E39"/>
    <a:srgbClr val="DEA900"/>
    <a:srgbClr val="00FF99"/>
    <a:srgbClr val="E3641D"/>
    <a:srgbClr val="A47D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064" autoAdjust="0"/>
    <p:restoredTop sz="87222" autoAdjust="0"/>
  </p:normalViewPr>
  <p:slideViewPr>
    <p:cSldViewPr>
      <p:cViewPr varScale="1">
        <p:scale>
          <a:sx n="94" d="100"/>
          <a:sy n="94" d="100"/>
        </p:scale>
        <p:origin x="2304" y="18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notesMaster" Target="notesMasters/notesMaster1.xml"/><Relationship Id="rId66" Type="http://schemas.openxmlformats.org/officeDocument/2006/relationships/presProps" Target="presProps.xml"/><Relationship Id="rId67" Type="http://schemas.openxmlformats.org/officeDocument/2006/relationships/viewProps" Target="viewProps.xml"/><Relationship Id="rId68" Type="http://schemas.openxmlformats.org/officeDocument/2006/relationships/theme" Target="theme/theme1.xml"/><Relationship Id="rId69" Type="http://schemas.openxmlformats.org/officeDocument/2006/relationships/tableStyles" Target="tableStyles.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2.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3.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4.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5.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6.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7.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8.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9.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0.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2.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3.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4.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5.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6.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7.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8.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9.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0.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2.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3.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4.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5.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34071571-9047-4F5A-B2E8-9FFBE280D5FB}" type="presOf" srcId="{1963D07A-1E86-4552-A3D3-A739EA584FEA}" destId="{A7DF73C7-CADF-457B-B421-201C8077CECA}" srcOrd="0" destOrd="0" presId="urn:microsoft.com/office/officeart/2005/8/layout/hChevron3"/>
    <dgm:cxn modelId="{24DF4EFB-262D-425E-B12F-E1140534E29C}" type="presOf" srcId="{D3D6CC8E-8421-4781-8077-396AEDA83D96}" destId="{923F4DFB-E641-4FD6-B101-3FBA970F5C5B}"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50C0CA4D-AFDA-4349-AAF9-39DD4A816B1B}" type="presOf" srcId="{EA8B0D14-A47F-479C-A311-A19B74040C3E}" destId="{8C53C43E-8DD0-438F-AB5E-4663606B5B37}" srcOrd="0" destOrd="0" presId="urn:microsoft.com/office/officeart/2005/8/layout/hChevron3"/>
    <dgm:cxn modelId="{57BEF470-4403-42CE-99C3-2D2A120C3E94}" type="presOf" srcId="{B43CF20D-36B4-4A2A-83D6-7B0BED763E28}" destId="{208E20FA-78CA-4CCF-A339-60F3BFA10ED5}"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5342E989-09D7-46FD-B5DC-7A758A62256D}" type="presOf" srcId="{73D83FC1-E1E0-4930-94AC-73B3D9D3005B}" destId="{36BA3649-3B2B-4A78-BDD9-5EA360C74A66}" srcOrd="0" destOrd="0" presId="urn:microsoft.com/office/officeart/2005/8/layout/hChevron3"/>
    <dgm:cxn modelId="{9CA85F17-09DC-42A2-9A7D-33D6AC1F1FD3}" type="presOf" srcId="{CDECB7C2-4AA3-4C90-863E-384D444101E7}" destId="{10BA6A31-7202-4348-B5D4-DD2EC03EF52D}" srcOrd="0" destOrd="0" presId="urn:microsoft.com/office/officeart/2005/8/layout/hChevron3"/>
    <dgm:cxn modelId="{36C3F672-8324-4360-B6DD-7BC184F09C80}" type="presParOf" srcId="{36BA3649-3B2B-4A78-BDD9-5EA360C74A66}" destId="{A7DF73C7-CADF-457B-B421-201C8077CECA}" srcOrd="0" destOrd="0" presId="urn:microsoft.com/office/officeart/2005/8/layout/hChevron3"/>
    <dgm:cxn modelId="{02A67A3F-A20E-4D9D-8018-8A86E3C2F9F3}" type="presParOf" srcId="{36BA3649-3B2B-4A78-BDD9-5EA360C74A66}" destId="{54B7F7FC-42E6-4A6B-98BD-76856AF20198}" srcOrd="1" destOrd="0" presId="urn:microsoft.com/office/officeart/2005/8/layout/hChevron3"/>
    <dgm:cxn modelId="{0C3C93F4-D45B-4B88-BD6C-9154D1623711}" type="presParOf" srcId="{36BA3649-3B2B-4A78-BDD9-5EA360C74A66}" destId="{923F4DFB-E641-4FD6-B101-3FBA970F5C5B}" srcOrd="2" destOrd="0" presId="urn:microsoft.com/office/officeart/2005/8/layout/hChevron3"/>
    <dgm:cxn modelId="{3E14B799-3490-407F-AA26-FE8451FB032C}" type="presParOf" srcId="{36BA3649-3B2B-4A78-BDD9-5EA360C74A66}" destId="{7052649B-D5F5-4BC1-A6BA-B68EF5611B9F}" srcOrd="3" destOrd="0" presId="urn:microsoft.com/office/officeart/2005/8/layout/hChevron3"/>
    <dgm:cxn modelId="{25DF0346-5909-4EE0-9433-96D8697E6549}" type="presParOf" srcId="{36BA3649-3B2B-4A78-BDD9-5EA360C74A66}" destId="{8C53C43E-8DD0-438F-AB5E-4663606B5B37}" srcOrd="4" destOrd="0" presId="urn:microsoft.com/office/officeart/2005/8/layout/hChevron3"/>
    <dgm:cxn modelId="{034D62A2-E59D-41E4-89AF-F409BFC521E9}" type="presParOf" srcId="{36BA3649-3B2B-4A78-BDD9-5EA360C74A66}" destId="{06F7B778-10E5-4266-8928-4B3B20F28997}" srcOrd="5" destOrd="0" presId="urn:microsoft.com/office/officeart/2005/8/layout/hChevron3"/>
    <dgm:cxn modelId="{4E8AD2EF-B8AD-4791-822C-364C7124BC46}" type="presParOf" srcId="{36BA3649-3B2B-4A78-BDD9-5EA360C74A66}" destId="{10BA6A31-7202-4348-B5D4-DD2EC03EF52D}" srcOrd="6" destOrd="0" presId="urn:microsoft.com/office/officeart/2005/8/layout/hChevron3"/>
    <dgm:cxn modelId="{3D6FB064-C1E1-4BA6-8533-36AB4C3B7D1C}" type="presParOf" srcId="{36BA3649-3B2B-4A78-BDD9-5EA360C74A66}" destId="{E25F4365-EB51-4E73-9C29-3674BAF3EA6C}" srcOrd="7" destOrd="0" presId="urn:microsoft.com/office/officeart/2005/8/layout/hChevron3"/>
    <dgm:cxn modelId="{3D6E8B6B-91C7-4436-9D86-C15A6293C9DE}"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rgbClr val="0070C0"/>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rgbClr val="0070C0"/>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rgbClr val="0070C0"/>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rgbClr val="FFC000"/>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rgbClr val="FFC000"/>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rgbClr val="FFC000"/>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rgbClr val="FFC000"/>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rgbClr val="FFC000"/>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rgbClr val="FFC000"/>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rgbClr val="FFC000"/>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3880BB0D-224E-424B-B520-1285EB971A92}" srcId="{73D83FC1-E1E0-4930-94AC-73B3D9D3005B}" destId="{D3D6CC8E-8421-4781-8077-396AEDA83D96}" srcOrd="1" destOrd="0" parTransId="{6BC450CE-28D5-4F7A-A406-EE691DCD9996}" sibTransId="{68F09AE3-4699-454F-A57C-21CC189B4956}"/>
    <dgm:cxn modelId="{1738E5A8-A186-4339-8D71-3DFA3207FC54}" srcId="{73D83FC1-E1E0-4930-94AC-73B3D9D3005B}" destId="{B43CF20D-36B4-4A2A-83D6-7B0BED763E28}" srcOrd="4" destOrd="0" parTransId="{4A632145-B16E-465F-BBA2-D0054161C880}" sibTransId="{327EEEF5-9C46-425D-99BB-DDE8FBDFA313}"/>
    <dgm:cxn modelId="{F3CF0A71-2EF0-43D6-9DAD-91DCD0E28545}" type="presOf" srcId="{1963D07A-1E86-4552-A3D3-A739EA584FEA}" destId="{A7DF73C7-CADF-457B-B421-201C8077CECA}"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068510CF-A9F1-42BD-9798-FE60F528EE0E}" srcId="{73D83FC1-E1E0-4930-94AC-73B3D9D3005B}" destId="{EA8B0D14-A47F-479C-A311-A19B74040C3E}" srcOrd="2" destOrd="0" parTransId="{6CED284B-CA2B-41D4-9E07-0C36F0577DF2}" sibTransId="{FAA179EB-91B9-4281-8A88-E96CC1A91D79}"/>
    <dgm:cxn modelId="{7CA323D4-5F54-4227-8B3D-9B8001CD4907}" type="presOf" srcId="{B43CF20D-36B4-4A2A-83D6-7B0BED763E28}" destId="{208E20FA-78CA-4CCF-A339-60F3BFA10ED5}" srcOrd="0" destOrd="0" presId="urn:microsoft.com/office/officeart/2005/8/layout/hChevron3"/>
    <dgm:cxn modelId="{EFD33C57-BC7F-4701-AB8E-6C36A26CD7C9}" type="presOf" srcId="{D3D6CC8E-8421-4781-8077-396AEDA83D96}" destId="{923F4DFB-E641-4FD6-B101-3FBA970F5C5B}" srcOrd="0" destOrd="0" presId="urn:microsoft.com/office/officeart/2005/8/layout/hChevron3"/>
    <dgm:cxn modelId="{D1A15740-5742-4723-A790-A3431972C39E}" type="presOf" srcId="{EA8B0D14-A47F-479C-A311-A19B74040C3E}" destId="{8C53C43E-8DD0-438F-AB5E-4663606B5B37}" srcOrd="0" destOrd="0" presId="urn:microsoft.com/office/officeart/2005/8/layout/hChevron3"/>
    <dgm:cxn modelId="{E99D63AF-9287-4D58-8F45-21F0E53FA59A}" type="presOf" srcId="{73D83FC1-E1E0-4930-94AC-73B3D9D3005B}" destId="{36BA3649-3B2B-4A78-BDD9-5EA360C74A66}" srcOrd="0" destOrd="0" presId="urn:microsoft.com/office/officeart/2005/8/layout/hChevron3"/>
    <dgm:cxn modelId="{B16B4C36-1534-43E1-9A7B-19CEFEF9AAB6}" srcId="{73D83FC1-E1E0-4930-94AC-73B3D9D3005B}" destId="{CDECB7C2-4AA3-4C90-863E-384D444101E7}" srcOrd="3" destOrd="0" parTransId="{6D778110-AC01-452D-BC7B-05044F5749F8}" sibTransId="{83C77985-57CB-4CBB-A9D9-676F1DC4396F}"/>
    <dgm:cxn modelId="{4DF9D277-A9FB-4ADA-85BD-D5E97CF2557A}" type="presOf" srcId="{CDECB7C2-4AA3-4C90-863E-384D444101E7}" destId="{10BA6A31-7202-4348-B5D4-DD2EC03EF52D}" srcOrd="0" destOrd="0" presId="urn:microsoft.com/office/officeart/2005/8/layout/hChevron3"/>
    <dgm:cxn modelId="{A2617005-8BB5-48F8-B517-AFDCCC798F95}" type="presParOf" srcId="{36BA3649-3B2B-4A78-BDD9-5EA360C74A66}" destId="{A7DF73C7-CADF-457B-B421-201C8077CECA}" srcOrd="0" destOrd="0" presId="urn:microsoft.com/office/officeart/2005/8/layout/hChevron3"/>
    <dgm:cxn modelId="{C1547CE9-CCB7-44E3-8FB1-619BEC0B6000}" type="presParOf" srcId="{36BA3649-3B2B-4A78-BDD9-5EA360C74A66}" destId="{54B7F7FC-42E6-4A6B-98BD-76856AF20198}" srcOrd="1" destOrd="0" presId="urn:microsoft.com/office/officeart/2005/8/layout/hChevron3"/>
    <dgm:cxn modelId="{09855E08-26B9-4538-A348-9DF1BF45D6B6}" type="presParOf" srcId="{36BA3649-3B2B-4A78-BDD9-5EA360C74A66}" destId="{923F4DFB-E641-4FD6-B101-3FBA970F5C5B}" srcOrd="2" destOrd="0" presId="urn:microsoft.com/office/officeart/2005/8/layout/hChevron3"/>
    <dgm:cxn modelId="{A673D4B2-966F-4C48-AC9C-6E3778D1CC64}" type="presParOf" srcId="{36BA3649-3B2B-4A78-BDD9-5EA360C74A66}" destId="{7052649B-D5F5-4BC1-A6BA-B68EF5611B9F}" srcOrd="3" destOrd="0" presId="urn:microsoft.com/office/officeart/2005/8/layout/hChevron3"/>
    <dgm:cxn modelId="{5A5B7E04-D296-44FA-97F9-876862FB7897}" type="presParOf" srcId="{36BA3649-3B2B-4A78-BDD9-5EA360C74A66}" destId="{8C53C43E-8DD0-438F-AB5E-4663606B5B37}" srcOrd="4" destOrd="0" presId="urn:microsoft.com/office/officeart/2005/8/layout/hChevron3"/>
    <dgm:cxn modelId="{0B5E1312-99D0-4293-B733-790C1AF48A9E}" type="presParOf" srcId="{36BA3649-3B2B-4A78-BDD9-5EA360C74A66}" destId="{06F7B778-10E5-4266-8928-4B3B20F28997}" srcOrd="5" destOrd="0" presId="urn:microsoft.com/office/officeart/2005/8/layout/hChevron3"/>
    <dgm:cxn modelId="{0E53465C-8779-4701-A9BB-7AF70AA9929E}" type="presParOf" srcId="{36BA3649-3B2B-4A78-BDD9-5EA360C74A66}" destId="{10BA6A31-7202-4348-B5D4-DD2EC03EF52D}" srcOrd="6" destOrd="0" presId="urn:microsoft.com/office/officeart/2005/8/layout/hChevron3"/>
    <dgm:cxn modelId="{7BF4B7CA-1FC3-44FE-BE7F-947E470BD9EC}" type="presParOf" srcId="{36BA3649-3B2B-4A78-BDD9-5EA360C74A66}" destId="{E25F4365-EB51-4E73-9C29-3674BAF3EA6C}" srcOrd="7" destOrd="0" presId="urn:microsoft.com/office/officeart/2005/8/layout/hChevron3"/>
    <dgm:cxn modelId="{27F55427-2384-4D8A-8271-7D381B82AF2B}"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rgbClr val="FFC000"/>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rgbClr val="FFC000"/>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186F32C0-82ED-4F6E-9535-67D55016F1DD}" type="presOf" srcId="{B43CF20D-36B4-4A2A-83D6-7B0BED763E28}" destId="{208E20FA-78CA-4CCF-A339-60F3BFA10ED5}"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1738E5A8-A186-4339-8D71-3DFA3207FC54}" srcId="{73D83FC1-E1E0-4930-94AC-73B3D9D3005B}" destId="{B43CF20D-36B4-4A2A-83D6-7B0BED763E28}" srcOrd="4" destOrd="0" parTransId="{4A632145-B16E-465F-BBA2-D0054161C880}" sibTransId="{327EEEF5-9C46-425D-99BB-DDE8FBDFA313}"/>
    <dgm:cxn modelId="{0EE8262B-5AE4-4CE5-A5F8-75C6D0216072}" srcId="{73D83FC1-E1E0-4930-94AC-73B3D9D3005B}" destId="{1963D07A-1E86-4552-A3D3-A739EA584FEA}" srcOrd="0" destOrd="0" parTransId="{57BC331B-AAA8-46B7-9631-2266056A21B1}" sibTransId="{8760F15F-37F7-4482-B549-73DBA00E7A73}"/>
    <dgm:cxn modelId="{068510CF-A9F1-42BD-9798-FE60F528EE0E}" srcId="{73D83FC1-E1E0-4930-94AC-73B3D9D3005B}" destId="{EA8B0D14-A47F-479C-A311-A19B74040C3E}" srcOrd="2" destOrd="0" parTransId="{6CED284B-CA2B-41D4-9E07-0C36F0577DF2}" sibTransId="{FAA179EB-91B9-4281-8A88-E96CC1A91D79}"/>
    <dgm:cxn modelId="{ED9D0835-C0E8-4A50-B531-17366F6FAB9D}" type="presOf" srcId="{1963D07A-1E86-4552-A3D3-A739EA584FEA}" destId="{A7DF73C7-CADF-457B-B421-201C8077CECA}" srcOrd="0" destOrd="0" presId="urn:microsoft.com/office/officeart/2005/8/layout/hChevron3"/>
    <dgm:cxn modelId="{715886C1-E28A-4E3E-B355-45257838FD71}" type="presOf" srcId="{CDECB7C2-4AA3-4C90-863E-384D444101E7}" destId="{10BA6A31-7202-4348-B5D4-DD2EC03EF52D}" srcOrd="0" destOrd="0" presId="urn:microsoft.com/office/officeart/2005/8/layout/hChevron3"/>
    <dgm:cxn modelId="{B16B4C36-1534-43E1-9A7B-19CEFEF9AAB6}" srcId="{73D83FC1-E1E0-4930-94AC-73B3D9D3005B}" destId="{CDECB7C2-4AA3-4C90-863E-384D444101E7}" srcOrd="3" destOrd="0" parTransId="{6D778110-AC01-452D-BC7B-05044F5749F8}" sibTransId="{83C77985-57CB-4CBB-A9D9-676F1DC4396F}"/>
    <dgm:cxn modelId="{4522F477-27FD-4B86-8A19-B2F2EEB97732}" type="presOf" srcId="{D3D6CC8E-8421-4781-8077-396AEDA83D96}" destId="{923F4DFB-E641-4FD6-B101-3FBA970F5C5B}" srcOrd="0" destOrd="0" presId="urn:microsoft.com/office/officeart/2005/8/layout/hChevron3"/>
    <dgm:cxn modelId="{B8D4E4A8-05CA-4B85-B7CA-5BBB978C804B}" type="presOf" srcId="{73D83FC1-E1E0-4930-94AC-73B3D9D3005B}" destId="{36BA3649-3B2B-4A78-BDD9-5EA360C74A66}" srcOrd="0" destOrd="0" presId="urn:microsoft.com/office/officeart/2005/8/layout/hChevron3"/>
    <dgm:cxn modelId="{F3249069-DC09-4390-8AF2-498C80C1AC25}" type="presOf" srcId="{EA8B0D14-A47F-479C-A311-A19B74040C3E}" destId="{8C53C43E-8DD0-438F-AB5E-4663606B5B37}" srcOrd="0" destOrd="0" presId="urn:microsoft.com/office/officeart/2005/8/layout/hChevron3"/>
    <dgm:cxn modelId="{E9557F40-4659-4B10-89D3-EB4BF7095122}" type="presParOf" srcId="{36BA3649-3B2B-4A78-BDD9-5EA360C74A66}" destId="{A7DF73C7-CADF-457B-B421-201C8077CECA}" srcOrd="0" destOrd="0" presId="urn:microsoft.com/office/officeart/2005/8/layout/hChevron3"/>
    <dgm:cxn modelId="{5F48E206-49E4-4012-ADED-7AEC5DDCB6A1}" type="presParOf" srcId="{36BA3649-3B2B-4A78-BDD9-5EA360C74A66}" destId="{54B7F7FC-42E6-4A6B-98BD-76856AF20198}" srcOrd="1" destOrd="0" presId="urn:microsoft.com/office/officeart/2005/8/layout/hChevron3"/>
    <dgm:cxn modelId="{F2C4BD7E-EE64-48B1-B602-E202F8E9235D}" type="presParOf" srcId="{36BA3649-3B2B-4A78-BDD9-5EA360C74A66}" destId="{923F4DFB-E641-4FD6-B101-3FBA970F5C5B}" srcOrd="2" destOrd="0" presId="urn:microsoft.com/office/officeart/2005/8/layout/hChevron3"/>
    <dgm:cxn modelId="{27B75EFA-3B27-4BF2-920D-4803BDDEC9AE}" type="presParOf" srcId="{36BA3649-3B2B-4A78-BDD9-5EA360C74A66}" destId="{7052649B-D5F5-4BC1-A6BA-B68EF5611B9F}" srcOrd="3" destOrd="0" presId="urn:microsoft.com/office/officeart/2005/8/layout/hChevron3"/>
    <dgm:cxn modelId="{2C2CBF06-94E1-4479-9C5C-3B931F13C05A}" type="presParOf" srcId="{36BA3649-3B2B-4A78-BDD9-5EA360C74A66}" destId="{8C53C43E-8DD0-438F-AB5E-4663606B5B37}" srcOrd="4" destOrd="0" presId="urn:microsoft.com/office/officeart/2005/8/layout/hChevron3"/>
    <dgm:cxn modelId="{110B5EBD-DB7C-4143-B7DC-D085B885139A}" type="presParOf" srcId="{36BA3649-3B2B-4A78-BDD9-5EA360C74A66}" destId="{06F7B778-10E5-4266-8928-4B3B20F28997}" srcOrd="5" destOrd="0" presId="urn:microsoft.com/office/officeart/2005/8/layout/hChevron3"/>
    <dgm:cxn modelId="{40C89DC1-952B-48CB-8715-41B1EA6A54A6}" type="presParOf" srcId="{36BA3649-3B2B-4A78-BDD9-5EA360C74A66}" destId="{10BA6A31-7202-4348-B5D4-DD2EC03EF52D}" srcOrd="6" destOrd="0" presId="urn:microsoft.com/office/officeart/2005/8/layout/hChevron3"/>
    <dgm:cxn modelId="{767C10F5-4A91-404B-8F6B-06F20CB4E365}" type="presParOf" srcId="{36BA3649-3B2B-4A78-BDD9-5EA360C74A66}" destId="{E25F4365-EB51-4E73-9C29-3674BAF3EA6C}" srcOrd="7" destOrd="0" presId="urn:microsoft.com/office/officeart/2005/8/layout/hChevron3"/>
    <dgm:cxn modelId="{74F655E1-D06B-483C-999D-1685F319E21D}"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1.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2.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3.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4.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5.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6.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7.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8.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9.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3880BB0D-224E-424B-B520-1285EB971A92}" srcId="{73D83FC1-E1E0-4930-94AC-73B3D9D3005B}" destId="{D3D6CC8E-8421-4781-8077-396AEDA83D96}" srcOrd="1" destOrd="0" parTransId="{6BC450CE-28D5-4F7A-A406-EE691DCD9996}" sibTransId="{68F09AE3-4699-454F-A57C-21CC189B4956}"/>
    <dgm:cxn modelId="{1738E5A8-A186-4339-8D71-3DFA3207FC54}" srcId="{73D83FC1-E1E0-4930-94AC-73B3D9D3005B}" destId="{B43CF20D-36B4-4A2A-83D6-7B0BED763E28}" srcOrd="4" destOrd="0" parTransId="{4A632145-B16E-465F-BBA2-D0054161C880}" sibTransId="{327EEEF5-9C46-425D-99BB-DDE8FBDFA313}"/>
    <dgm:cxn modelId="{0EE8262B-5AE4-4CE5-A5F8-75C6D0216072}" srcId="{73D83FC1-E1E0-4930-94AC-73B3D9D3005B}" destId="{1963D07A-1E86-4552-A3D3-A739EA584FEA}" srcOrd="0" destOrd="0" parTransId="{57BC331B-AAA8-46B7-9631-2266056A21B1}" sibTransId="{8760F15F-37F7-4482-B549-73DBA00E7A73}"/>
    <dgm:cxn modelId="{12D116B5-30B1-485D-8058-68F77D486CDD}" type="presOf" srcId="{EA8B0D14-A47F-479C-A311-A19B74040C3E}" destId="{8C53C43E-8DD0-438F-AB5E-4663606B5B37}" srcOrd="0" destOrd="0" presId="urn:microsoft.com/office/officeart/2005/8/layout/hChevron3"/>
    <dgm:cxn modelId="{068510CF-A9F1-42BD-9798-FE60F528EE0E}" srcId="{73D83FC1-E1E0-4930-94AC-73B3D9D3005B}" destId="{EA8B0D14-A47F-479C-A311-A19B74040C3E}" srcOrd="2" destOrd="0" parTransId="{6CED284B-CA2B-41D4-9E07-0C36F0577DF2}" sibTransId="{FAA179EB-91B9-4281-8A88-E96CC1A91D79}"/>
    <dgm:cxn modelId="{681A3C5E-F93B-4F22-AFA3-FFB545DE2C4F}" type="presOf" srcId="{CDECB7C2-4AA3-4C90-863E-384D444101E7}" destId="{10BA6A31-7202-4348-B5D4-DD2EC03EF52D}" srcOrd="0" destOrd="0" presId="urn:microsoft.com/office/officeart/2005/8/layout/hChevron3"/>
    <dgm:cxn modelId="{B16B4C36-1534-43E1-9A7B-19CEFEF9AAB6}" srcId="{73D83FC1-E1E0-4930-94AC-73B3D9D3005B}" destId="{CDECB7C2-4AA3-4C90-863E-384D444101E7}" srcOrd="3" destOrd="0" parTransId="{6D778110-AC01-452D-BC7B-05044F5749F8}" sibTransId="{83C77985-57CB-4CBB-A9D9-676F1DC4396F}"/>
    <dgm:cxn modelId="{C57F98F6-32CA-4C6A-8FEF-150DB6AE84BB}" type="presOf" srcId="{B43CF20D-36B4-4A2A-83D6-7B0BED763E28}" destId="{208E20FA-78CA-4CCF-A339-60F3BFA10ED5}" srcOrd="0" destOrd="0" presId="urn:microsoft.com/office/officeart/2005/8/layout/hChevron3"/>
    <dgm:cxn modelId="{E5DB3A4D-7B9A-4C9D-9722-5A7F2850CDE9}" type="presOf" srcId="{D3D6CC8E-8421-4781-8077-396AEDA83D96}" destId="{923F4DFB-E641-4FD6-B101-3FBA970F5C5B}" srcOrd="0" destOrd="0" presId="urn:microsoft.com/office/officeart/2005/8/layout/hChevron3"/>
    <dgm:cxn modelId="{A36EF107-9735-4C8B-8F26-866DF9199EA3}" type="presOf" srcId="{73D83FC1-E1E0-4930-94AC-73B3D9D3005B}" destId="{36BA3649-3B2B-4A78-BDD9-5EA360C74A66}" srcOrd="0" destOrd="0" presId="urn:microsoft.com/office/officeart/2005/8/layout/hChevron3"/>
    <dgm:cxn modelId="{0F6E5009-985E-4CDB-9A12-28D5773C464E}" type="presOf" srcId="{1963D07A-1E86-4552-A3D3-A739EA584FEA}" destId="{A7DF73C7-CADF-457B-B421-201C8077CECA}" srcOrd="0" destOrd="0" presId="urn:microsoft.com/office/officeart/2005/8/layout/hChevron3"/>
    <dgm:cxn modelId="{67B34F0E-E9E3-4B57-9BE3-4B888A261C1E}" type="presParOf" srcId="{36BA3649-3B2B-4A78-BDD9-5EA360C74A66}" destId="{A7DF73C7-CADF-457B-B421-201C8077CECA}" srcOrd="0" destOrd="0" presId="urn:microsoft.com/office/officeart/2005/8/layout/hChevron3"/>
    <dgm:cxn modelId="{4F9B7445-08FE-4FA9-B0ED-527C8B22F0D5}" type="presParOf" srcId="{36BA3649-3B2B-4A78-BDD9-5EA360C74A66}" destId="{54B7F7FC-42E6-4A6B-98BD-76856AF20198}" srcOrd="1" destOrd="0" presId="urn:microsoft.com/office/officeart/2005/8/layout/hChevron3"/>
    <dgm:cxn modelId="{2C857D9D-EEF5-48C3-B524-042B328DABAD}" type="presParOf" srcId="{36BA3649-3B2B-4A78-BDD9-5EA360C74A66}" destId="{923F4DFB-E641-4FD6-B101-3FBA970F5C5B}" srcOrd="2" destOrd="0" presId="urn:microsoft.com/office/officeart/2005/8/layout/hChevron3"/>
    <dgm:cxn modelId="{D27B6844-7088-4593-9113-692AA7A82B92}" type="presParOf" srcId="{36BA3649-3B2B-4A78-BDD9-5EA360C74A66}" destId="{7052649B-D5F5-4BC1-A6BA-B68EF5611B9F}" srcOrd="3" destOrd="0" presId="urn:microsoft.com/office/officeart/2005/8/layout/hChevron3"/>
    <dgm:cxn modelId="{48C9A882-5041-444C-B277-BE1E1F07FE37}" type="presParOf" srcId="{36BA3649-3B2B-4A78-BDD9-5EA360C74A66}" destId="{8C53C43E-8DD0-438F-AB5E-4663606B5B37}" srcOrd="4" destOrd="0" presId="urn:microsoft.com/office/officeart/2005/8/layout/hChevron3"/>
    <dgm:cxn modelId="{6E427FD9-621D-4529-ACAD-4030054825B6}" type="presParOf" srcId="{36BA3649-3B2B-4A78-BDD9-5EA360C74A66}" destId="{06F7B778-10E5-4266-8928-4B3B20F28997}" srcOrd="5" destOrd="0" presId="urn:microsoft.com/office/officeart/2005/8/layout/hChevron3"/>
    <dgm:cxn modelId="{632C2690-3C69-4CB1-B339-40A8C751B3C2}" type="presParOf" srcId="{36BA3649-3B2B-4A78-BDD9-5EA360C74A66}" destId="{10BA6A31-7202-4348-B5D4-DD2EC03EF52D}" srcOrd="6" destOrd="0" presId="urn:microsoft.com/office/officeart/2005/8/layout/hChevron3"/>
    <dgm:cxn modelId="{DD1B9760-B5E7-406E-BD06-CE8B91041056}" type="presParOf" srcId="{36BA3649-3B2B-4A78-BDD9-5EA360C74A66}" destId="{E25F4365-EB51-4E73-9C29-3674BAF3EA6C}" srcOrd="7" destOrd="0" presId="urn:microsoft.com/office/officeart/2005/8/layout/hChevron3"/>
    <dgm:cxn modelId="{72A1796D-E057-4B4B-A2EB-DD5723EF4594}"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0.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1.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2.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3.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44.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5.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6.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7.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8.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9.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736CD3C2-3D04-432E-A49B-52021F475C4F}" type="presOf" srcId="{EA8B0D14-A47F-479C-A311-A19B74040C3E}" destId="{8C53C43E-8DD0-438F-AB5E-4663606B5B37}" srcOrd="0" destOrd="0" presId="urn:microsoft.com/office/officeart/2005/8/layout/hChevron3"/>
    <dgm:cxn modelId="{25A4FC78-94F2-449F-AF68-A3A98086C7EF}" type="presOf" srcId="{CDECB7C2-4AA3-4C90-863E-384D444101E7}" destId="{10BA6A31-7202-4348-B5D4-DD2EC03EF52D}" srcOrd="0" destOrd="0" presId="urn:microsoft.com/office/officeart/2005/8/layout/hChevron3"/>
    <dgm:cxn modelId="{CD6E8D92-5A43-470D-AEC9-EE896D815988}" type="presOf" srcId="{D3D6CC8E-8421-4781-8077-396AEDA83D96}" destId="{923F4DFB-E641-4FD6-B101-3FBA970F5C5B}" srcOrd="0" destOrd="0" presId="urn:microsoft.com/office/officeart/2005/8/layout/hChevron3"/>
    <dgm:cxn modelId="{04D19013-914F-4747-8488-895704C368FB}" type="presOf" srcId="{1963D07A-1E86-4552-A3D3-A739EA584FEA}" destId="{A7DF73C7-CADF-457B-B421-201C8077CECA}"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1738E5A8-A186-4339-8D71-3DFA3207FC54}" srcId="{73D83FC1-E1E0-4930-94AC-73B3D9D3005B}" destId="{B43CF20D-36B4-4A2A-83D6-7B0BED763E28}" srcOrd="4" destOrd="0" parTransId="{4A632145-B16E-465F-BBA2-D0054161C880}" sibTransId="{327EEEF5-9C46-425D-99BB-DDE8FBDFA313}"/>
    <dgm:cxn modelId="{E6375133-4E05-4B0A-B956-D391C1FB442F}" type="presOf" srcId="{B43CF20D-36B4-4A2A-83D6-7B0BED763E28}" destId="{208E20FA-78CA-4CCF-A339-60F3BFA10ED5}"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24D98DB2-CE72-4640-9762-3B03145A631F}" type="presOf" srcId="{73D83FC1-E1E0-4930-94AC-73B3D9D3005B}" destId="{36BA3649-3B2B-4A78-BDD9-5EA360C74A66}" srcOrd="0" destOrd="0" presId="urn:microsoft.com/office/officeart/2005/8/layout/hChevron3"/>
    <dgm:cxn modelId="{068510CF-A9F1-42BD-9798-FE60F528EE0E}" srcId="{73D83FC1-E1E0-4930-94AC-73B3D9D3005B}" destId="{EA8B0D14-A47F-479C-A311-A19B74040C3E}" srcOrd="2" destOrd="0" parTransId="{6CED284B-CA2B-41D4-9E07-0C36F0577DF2}" sibTransId="{FAA179EB-91B9-4281-8A88-E96CC1A91D79}"/>
    <dgm:cxn modelId="{5CAC2F00-2A86-4770-AFF2-8D6D7B67DCF5}" type="presParOf" srcId="{36BA3649-3B2B-4A78-BDD9-5EA360C74A66}" destId="{A7DF73C7-CADF-457B-B421-201C8077CECA}" srcOrd="0" destOrd="0" presId="urn:microsoft.com/office/officeart/2005/8/layout/hChevron3"/>
    <dgm:cxn modelId="{3989022C-1438-48C5-B429-8459A52BB8C8}" type="presParOf" srcId="{36BA3649-3B2B-4A78-BDD9-5EA360C74A66}" destId="{54B7F7FC-42E6-4A6B-98BD-76856AF20198}" srcOrd="1" destOrd="0" presId="urn:microsoft.com/office/officeart/2005/8/layout/hChevron3"/>
    <dgm:cxn modelId="{51F1F539-0CBF-4B8B-9B38-A3DA180B10CC}" type="presParOf" srcId="{36BA3649-3B2B-4A78-BDD9-5EA360C74A66}" destId="{923F4DFB-E641-4FD6-B101-3FBA970F5C5B}" srcOrd="2" destOrd="0" presId="urn:microsoft.com/office/officeart/2005/8/layout/hChevron3"/>
    <dgm:cxn modelId="{5C2C403D-3099-43E9-9E29-72A985B07B1C}" type="presParOf" srcId="{36BA3649-3B2B-4A78-BDD9-5EA360C74A66}" destId="{7052649B-D5F5-4BC1-A6BA-B68EF5611B9F}" srcOrd="3" destOrd="0" presId="urn:microsoft.com/office/officeart/2005/8/layout/hChevron3"/>
    <dgm:cxn modelId="{5BF43651-99AB-48E3-BF06-7FC8D54C2C75}" type="presParOf" srcId="{36BA3649-3B2B-4A78-BDD9-5EA360C74A66}" destId="{8C53C43E-8DD0-438F-AB5E-4663606B5B37}" srcOrd="4" destOrd="0" presId="urn:microsoft.com/office/officeart/2005/8/layout/hChevron3"/>
    <dgm:cxn modelId="{48920423-1304-49F6-B069-2AD6530A97AD}" type="presParOf" srcId="{36BA3649-3B2B-4A78-BDD9-5EA360C74A66}" destId="{06F7B778-10E5-4266-8928-4B3B20F28997}" srcOrd="5" destOrd="0" presId="urn:microsoft.com/office/officeart/2005/8/layout/hChevron3"/>
    <dgm:cxn modelId="{EE4C73DD-47F0-499B-9189-088625054833}" type="presParOf" srcId="{36BA3649-3B2B-4A78-BDD9-5EA360C74A66}" destId="{10BA6A31-7202-4348-B5D4-DD2EC03EF52D}" srcOrd="6" destOrd="0" presId="urn:microsoft.com/office/officeart/2005/8/layout/hChevron3"/>
    <dgm:cxn modelId="{F10F5C00-6117-4100-B320-599AB524F0AF}" type="presParOf" srcId="{36BA3649-3B2B-4A78-BDD9-5EA360C74A66}" destId="{E25F4365-EB51-4E73-9C29-3674BAF3EA6C}" srcOrd="7" destOrd="0" presId="urn:microsoft.com/office/officeart/2005/8/layout/hChevron3"/>
    <dgm:cxn modelId="{330F0788-5C20-4250-951F-01FDE437798F}"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0.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1.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2.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chemeClr val="tx1"/>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a:solidFill>
          <a:srgbClr val="007E39"/>
        </a:solidFill>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8673">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3.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chemeClr val="tx1"/>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a:solidFill>
          <a:srgbClr val="007E39"/>
        </a:solidFill>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8673">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4.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chemeClr val="tx1"/>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a:solidFill>
          <a:srgbClr val="007E39"/>
        </a:solidFill>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8673">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ata55.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chemeClr val="tx1"/>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a:solidFill>
          <a:srgbClr val="007E39"/>
        </a:solidFill>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8673">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260548A-D877-4B13-9000-2177A4A89C5C}" type="doc">
      <dgm:prSet loTypeId="urn:microsoft.com/office/officeart/2005/8/layout/hChevron3" loCatId="process" qsTypeId="urn:microsoft.com/office/officeart/2005/8/quickstyle/simple1" qsCatId="simple" csTypeId="urn:microsoft.com/office/officeart/2005/8/colors/accent1_2" csCatId="accent1" phldr="1"/>
      <dgm:spPr/>
    </dgm:pt>
    <dgm:pt modelId="{E854AC7F-9A19-4AEA-8C8E-381462582394}" type="pres">
      <dgm:prSet presAssocID="{9260548A-D877-4B13-9000-2177A4A89C5C}" presName="Name0" presStyleCnt="0">
        <dgm:presLayoutVars>
          <dgm:dir/>
          <dgm:resizeHandles val="exact"/>
        </dgm:presLayoutVars>
      </dgm:prSet>
      <dgm:spPr/>
    </dgm:pt>
  </dgm:ptLst>
  <dgm:cxnLst>
    <dgm:cxn modelId="{519C391E-8AE5-484F-90A1-189123B333E4}" type="presOf" srcId="{9260548A-D877-4B13-9000-2177A4A89C5C}" destId="{E854AC7F-9A19-4AEA-8C8E-381462582394}" srcOrd="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rgbClr val="0070C0"/>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rgbClr val="0070C0"/>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rgbClr val="0070C0"/>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rgbClr val="0070C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rgbClr val="0070C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rgbClr val="0070C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rgbClr val="FFC00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rgbClr val="FFC00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rgbClr val="FFC00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rgbClr val="FFC00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rgbClr val="FFC00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rgbClr val="FFC00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rgbClr val="FFC00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rgbClr val="FFC00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rgbClr val="FFC00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3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3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3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3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3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3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3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3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3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4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4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4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4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4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4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4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4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4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4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5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5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5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05000"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19300" y="0"/>
        <a:ext cx="605767" cy="228600"/>
      </dsp:txXfrm>
    </dsp:sp>
    <dsp:sp modelId="{208E20FA-78CA-4CCF-A339-60F3BFA10ED5}">
      <dsp:nvSpPr>
        <dsp:cNvPr id="0" name=""/>
        <dsp:cNvSpPr/>
      </dsp:nvSpPr>
      <dsp:spPr>
        <a:xfrm>
          <a:off x="2585085" y="0"/>
          <a:ext cx="834367" cy="228600"/>
        </a:xfrm>
        <a:prstGeom prst="chevron">
          <a:avLst/>
        </a:prstGeom>
        <a:solidFill>
          <a:srgbClr val="007E3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5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05000"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19300" y="0"/>
        <a:ext cx="605767" cy="228600"/>
      </dsp:txXfrm>
    </dsp:sp>
    <dsp:sp modelId="{208E20FA-78CA-4CCF-A339-60F3BFA10ED5}">
      <dsp:nvSpPr>
        <dsp:cNvPr id="0" name=""/>
        <dsp:cNvSpPr/>
      </dsp:nvSpPr>
      <dsp:spPr>
        <a:xfrm>
          <a:off x="2585085" y="0"/>
          <a:ext cx="834367" cy="228600"/>
        </a:xfrm>
        <a:prstGeom prst="chevron">
          <a:avLst/>
        </a:prstGeom>
        <a:solidFill>
          <a:srgbClr val="007E3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5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05000"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19300" y="0"/>
        <a:ext cx="605767" cy="228600"/>
      </dsp:txXfrm>
    </dsp:sp>
    <dsp:sp modelId="{208E20FA-78CA-4CCF-A339-60F3BFA10ED5}">
      <dsp:nvSpPr>
        <dsp:cNvPr id="0" name=""/>
        <dsp:cNvSpPr/>
      </dsp:nvSpPr>
      <dsp:spPr>
        <a:xfrm>
          <a:off x="2585085" y="0"/>
          <a:ext cx="834367" cy="228600"/>
        </a:xfrm>
        <a:prstGeom prst="chevron">
          <a:avLst/>
        </a:prstGeom>
        <a:solidFill>
          <a:srgbClr val="007E3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5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05000"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19300" y="0"/>
        <a:ext cx="605767" cy="228600"/>
      </dsp:txXfrm>
    </dsp:sp>
    <dsp:sp modelId="{208E20FA-78CA-4CCF-A339-60F3BFA10ED5}">
      <dsp:nvSpPr>
        <dsp:cNvPr id="0" name=""/>
        <dsp:cNvSpPr/>
      </dsp:nvSpPr>
      <dsp:spPr>
        <a:xfrm>
          <a:off x="2585085" y="0"/>
          <a:ext cx="834367" cy="228600"/>
        </a:xfrm>
        <a:prstGeom prst="chevron">
          <a:avLst/>
        </a:prstGeom>
        <a:solidFill>
          <a:srgbClr val="007E3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rgbClr val="0070C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rgbClr val="0070C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rgbClr val="0070C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9.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9.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tiff>
</file>

<file path=ppt/media/image49.png>
</file>

<file path=ppt/media/image5.png>
</file>

<file path=ppt/media/image50.tiff>
</file>

<file path=ppt/media/image51.tiff>
</file>

<file path=ppt/media/image52.tiff>
</file>

<file path=ppt/media/image53.tiff>
</file>

<file path=ppt/media/image54.tiff>
</file>

<file path=ppt/media/image55.png>
</file>

<file path=ppt/media/image56.png>
</file>

<file path=ppt/media/image57.png>
</file>

<file path=ppt/media/image58.jpeg>
</file>

<file path=ppt/media/image59.png>
</file>

<file path=ppt/media/image6.tiff>
</file>

<file path=ppt/media/image60.pn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39C095E-6434-4EB8-AAAB-CC265493B31E}" type="datetimeFigureOut">
              <a:rPr lang="en-US" smtClean="0"/>
              <a:t>7/25/16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2664CA1-A664-46D9-AB81-125AEB7C0CFB}" type="slidenum">
              <a:rPr lang="en-US" smtClean="0"/>
              <a:t>‹#›</a:t>
            </a:fld>
            <a:endParaRPr lang="en-US"/>
          </a:p>
        </p:txBody>
      </p:sp>
    </p:spTree>
    <p:extLst>
      <p:ext uri="{BB962C8B-B14F-4D97-AF65-F5344CB8AC3E}">
        <p14:creationId xmlns:p14="http://schemas.microsoft.com/office/powerpoint/2010/main" val="20356702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Need to add thank to</a:t>
            </a:r>
            <a:r>
              <a:rPr lang="en-US" baseline="0" dirty="0"/>
              <a:t> </a:t>
            </a:r>
            <a:r>
              <a:rPr lang="en-US" baseline="0" dirty="0" err="1"/>
              <a:t>Briforum</a:t>
            </a:r>
            <a:r>
              <a:rPr lang="en-US" baseline="0" dirty="0"/>
              <a:t> to give us the opportunity to speak</a:t>
            </a:r>
          </a:p>
          <a:p>
            <a:r>
              <a:rPr lang="en-US" baseline="0" dirty="0"/>
              <a:t>Thank the people that decide to come to our lecture and tell them we will provide them with valuable information</a:t>
            </a:r>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2</a:t>
            </a:fld>
            <a:endParaRPr lang="en-US"/>
          </a:p>
        </p:txBody>
      </p:sp>
    </p:spTree>
    <p:extLst>
      <p:ext uri="{BB962C8B-B14F-4D97-AF65-F5344CB8AC3E}">
        <p14:creationId xmlns:p14="http://schemas.microsoft.com/office/powerpoint/2010/main" val="15338534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A </a:t>
            </a:r>
            <a:r>
              <a:rPr lang="en-US" sz="1200" b="0" i="1" kern="1200" dirty="0">
                <a:solidFill>
                  <a:schemeClr val="tx1"/>
                </a:solidFill>
                <a:effectLst/>
                <a:latin typeface="+mn-lt"/>
                <a:ea typeface="+mn-ea"/>
                <a:cs typeface="+mn-cs"/>
              </a:rPr>
              <a:t>network access control list (ACL)</a:t>
            </a:r>
            <a:r>
              <a:rPr lang="en-US" sz="1200" b="0" i="0" kern="1200" dirty="0">
                <a:solidFill>
                  <a:schemeClr val="tx1"/>
                </a:solidFill>
                <a:effectLst/>
                <a:latin typeface="+mn-lt"/>
                <a:ea typeface="+mn-ea"/>
                <a:cs typeface="+mn-cs"/>
              </a:rPr>
              <a:t> is an optional layer of security for your VPC that acts as a firewall for controlling traffic in and out of one or more subnets. You might set up network ACLs with rules similar to your security groups in order to add an additional layer of security to your VPC.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Create a Virtual Private Network (VPN) connection between your corporate datacenter and your VPC and leverage the AWS cloud as an extension of your corporate datacenter.</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There are soft limits to the VPC: http://docs.aws.amazon.com/AmazonVPC/latest/UserGuide/VPC_Appendix_Limits.html</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11</a:t>
            </a:fld>
            <a:endParaRPr lang="en-US"/>
          </a:p>
        </p:txBody>
      </p:sp>
    </p:spTree>
    <p:extLst>
      <p:ext uri="{BB962C8B-B14F-4D97-AF65-F5344CB8AC3E}">
        <p14:creationId xmlns:p14="http://schemas.microsoft.com/office/powerpoint/2010/main" val="731461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6576" indent="0">
              <a:lnSpc>
                <a:spcPct val="170000"/>
              </a:lnSpc>
              <a:buNone/>
            </a:pPr>
            <a:r>
              <a:rPr lang="en-US" sz="1200" dirty="0"/>
              <a:t>Availability Zone represent individual datacenters</a:t>
            </a:r>
          </a:p>
          <a:p>
            <a:pPr marL="36576" indent="0">
              <a:lnSpc>
                <a:spcPct val="170000"/>
              </a:lnSpc>
              <a:buNone/>
            </a:pPr>
            <a:r>
              <a:rPr lang="en-US" sz="1200" dirty="0"/>
              <a:t>Each region will always have at </a:t>
            </a:r>
            <a:r>
              <a:rPr lang="en-US" sz="1200" b="1" dirty="0"/>
              <a:t>least two Availability Zones </a:t>
            </a:r>
            <a:r>
              <a:rPr lang="en-US" sz="1200" dirty="0"/>
              <a:t>(AZ)</a:t>
            </a:r>
          </a:p>
          <a:p>
            <a:pPr marL="36576" indent="0">
              <a:lnSpc>
                <a:spcPct val="170000"/>
              </a:lnSpc>
              <a:buNone/>
            </a:pPr>
            <a:r>
              <a:rPr lang="en-US" sz="1200" dirty="0"/>
              <a:t>A VPC can span over multiple </a:t>
            </a:r>
            <a:r>
              <a:rPr lang="en-US" sz="1200" b="1" dirty="0"/>
              <a:t>Availability Zones</a:t>
            </a:r>
          </a:p>
          <a:p>
            <a:pPr marL="36576" indent="0">
              <a:lnSpc>
                <a:spcPct val="170000"/>
              </a:lnSpc>
              <a:buNone/>
            </a:pPr>
            <a:r>
              <a:rPr lang="en-US" sz="1200" dirty="0"/>
              <a:t>Each AZ in a region are separated by a </a:t>
            </a:r>
            <a:r>
              <a:rPr lang="en-US" sz="1200" b="1" dirty="0"/>
              <a:t>low latency network link </a:t>
            </a:r>
          </a:p>
          <a:p>
            <a:pPr marL="36576" indent="0">
              <a:lnSpc>
                <a:spcPct val="170000"/>
              </a:lnSpc>
              <a:buNone/>
            </a:pPr>
            <a:r>
              <a:rPr lang="en-US" sz="1200" dirty="0"/>
              <a:t>Spread your workload </a:t>
            </a:r>
            <a:r>
              <a:rPr lang="en-US" sz="1200" b="1" dirty="0"/>
              <a:t>across at least two AZ’s </a:t>
            </a:r>
            <a:r>
              <a:rPr lang="en-US" sz="1200" dirty="0"/>
              <a:t>for high availability</a:t>
            </a:r>
          </a:p>
          <a:p>
            <a:pPr marL="36576" indent="0">
              <a:lnSpc>
                <a:spcPct val="170000"/>
              </a:lnSpc>
              <a:buNone/>
            </a:pPr>
            <a:r>
              <a:rPr lang="en-US" sz="1200" dirty="0"/>
              <a:t>Use </a:t>
            </a:r>
            <a:r>
              <a:rPr lang="en-US" sz="1200" b="1" dirty="0"/>
              <a:t>Subnets</a:t>
            </a:r>
            <a:r>
              <a:rPr lang="en-US" sz="1200" dirty="0"/>
              <a:t> within each AZ as needed </a:t>
            </a:r>
          </a:p>
          <a:p>
            <a:pPr marL="36576" indent="0">
              <a:lnSpc>
                <a:spcPct val="170000"/>
              </a:lnSpc>
              <a:buNone/>
            </a:pPr>
            <a:r>
              <a:rPr lang="en-US" sz="1200" dirty="0"/>
              <a:t>Set up </a:t>
            </a:r>
            <a:r>
              <a:rPr lang="en-US" sz="1200" b="1" dirty="0"/>
              <a:t>route tables </a:t>
            </a:r>
            <a:r>
              <a:rPr lang="en-US" sz="1200" dirty="0"/>
              <a:t>for proper communication between subnets</a:t>
            </a:r>
          </a:p>
          <a:p>
            <a:pPr marL="36576" indent="0">
              <a:lnSpc>
                <a:spcPct val="170000"/>
              </a:lnSpc>
              <a:buNone/>
            </a:pPr>
            <a:r>
              <a:rPr lang="en-US" sz="1200" dirty="0"/>
              <a:t>Use </a:t>
            </a:r>
            <a:r>
              <a:rPr lang="en-US" sz="1200" b="1" dirty="0"/>
              <a:t>Security Groups </a:t>
            </a:r>
            <a:r>
              <a:rPr lang="en-US" sz="1200" dirty="0"/>
              <a:t>to secure port communication</a:t>
            </a:r>
          </a:p>
          <a:p>
            <a:pPr marL="36576" indent="0">
              <a:lnSpc>
                <a:spcPct val="170000"/>
              </a:lnSpc>
              <a:buNone/>
            </a:pPr>
            <a:r>
              <a:rPr lang="en-US" sz="1200" dirty="0"/>
              <a:t>Use </a:t>
            </a:r>
            <a:r>
              <a:rPr lang="en-US" sz="1200" b="1" dirty="0"/>
              <a:t>Network Access Control </a:t>
            </a:r>
            <a:r>
              <a:rPr lang="en-US" sz="1200" dirty="0"/>
              <a:t>Lists to secure communication flow between subnets</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12</a:t>
            </a:fld>
            <a:endParaRPr lang="en-US"/>
          </a:p>
        </p:txBody>
      </p:sp>
    </p:spTree>
    <p:extLst>
      <p:ext uri="{BB962C8B-B14F-4D97-AF65-F5344CB8AC3E}">
        <p14:creationId xmlns:p14="http://schemas.microsoft.com/office/powerpoint/2010/main" val="31051282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JL:2100</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VPC’s address space is relies on subnet masks, not IP ranges</a:t>
            </a:r>
          </a:p>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Since subnet masks are binary, every bit you add to the mask divides your space in two. So if you need four blocks, you need two more bits. Your 16-bit becomes four 18-bits.</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13</a:t>
            </a:fld>
            <a:endParaRPr lang="en-US"/>
          </a:p>
        </p:txBody>
      </p:sp>
    </p:spTree>
    <p:extLst>
      <p:ext uri="{BB962C8B-B14F-4D97-AF65-F5344CB8AC3E}">
        <p14:creationId xmlns:p14="http://schemas.microsoft.com/office/powerpoint/2010/main" val="26904909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JL:2700</a:t>
            </a:r>
          </a:p>
          <a:p>
            <a:r>
              <a:rPr lang="en-US" dirty="0"/>
              <a:t>Show demo of subnet and routes (3min)</a:t>
            </a:r>
          </a:p>
        </p:txBody>
      </p:sp>
      <p:sp>
        <p:nvSpPr>
          <p:cNvPr id="4" name="Slide Number Placeholder 3"/>
          <p:cNvSpPr>
            <a:spLocks noGrp="1"/>
          </p:cNvSpPr>
          <p:nvPr>
            <p:ph type="sldNum" sz="quarter" idx="10"/>
          </p:nvPr>
        </p:nvSpPr>
        <p:spPr/>
        <p:txBody>
          <a:bodyPr/>
          <a:lstStyle/>
          <a:p>
            <a:fld id="{82664CA1-A664-46D9-AB81-125AEB7C0CFB}" type="slidenum">
              <a:rPr lang="en-US" smtClean="0"/>
              <a:t>14</a:t>
            </a:fld>
            <a:endParaRPr lang="en-US"/>
          </a:p>
        </p:txBody>
      </p:sp>
    </p:spTree>
    <p:extLst>
      <p:ext uri="{BB962C8B-B14F-4D97-AF65-F5344CB8AC3E}">
        <p14:creationId xmlns:p14="http://schemas.microsoft.com/office/powerpoint/2010/main" val="25596031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The instances in the public subnet can send outbound traffic directly to the Internet, whereas the instances in the private subnet can not (without a NAT mechanism). For example: a database server can connect to the Internet for software updates using the NAT gateway, but the Internet cannot initiate connections to the database servers.</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15</a:t>
            </a:fld>
            <a:endParaRPr lang="en-US"/>
          </a:p>
        </p:txBody>
      </p:sp>
    </p:spTree>
    <p:extLst>
      <p:ext uri="{BB962C8B-B14F-4D97-AF65-F5344CB8AC3E}">
        <p14:creationId xmlns:p14="http://schemas.microsoft.com/office/powerpoint/2010/main" val="31008230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JL:3000</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16</a:t>
            </a:fld>
            <a:endParaRPr lang="en-US"/>
          </a:p>
        </p:txBody>
      </p:sp>
    </p:spTree>
    <p:extLst>
      <p:ext uri="{BB962C8B-B14F-4D97-AF65-F5344CB8AC3E}">
        <p14:creationId xmlns:p14="http://schemas.microsoft.com/office/powerpoint/2010/main" val="20277364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Ends: JL:3200 </a:t>
            </a:r>
          </a:p>
        </p:txBody>
      </p:sp>
      <p:sp>
        <p:nvSpPr>
          <p:cNvPr id="4" name="Slide Number Placeholder 3"/>
          <p:cNvSpPr>
            <a:spLocks noGrp="1"/>
          </p:cNvSpPr>
          <p:nvPr>
            <p:ph type="sldNum" sz="quarter" idx="10"/>
          </p:nvPr>
        </p:nvSpPr>
        <p:spPr/>
        <p:txBody>
          <a:bodyPr/>
          <a:lstStyle/>
          <a:p>
            <a:fld id="{82664CA1-A664-46D9-AB81-125AEB7C0CFB}" type="slidenum">
              <a:rPr lang="en-US" smtClean="0"/>
              <a:t>18</a:t>
            </a:fld>
            <a:endParaRPr lang="en-US"/>
          </a:p>
        </p:txBody>
      </p:sp>
    </p:spTree>
    <p:extLst>
      <p:ext uri="{BB962C8B-B14F-4D97-AF65-F5344CB8AC3E}">
        <p14:creationId xmlns:p14="http://schemas.microsoft.com/office/powerpoint/2010/main" val="9847419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JL:3700</a:t>
            </a:r>
          </a:p>
          <a:p>
            <a:r>
              <a:rPr lang="en-US" b="1" dirty="0">
                <a:solidFill>
                  <a:srgbClr val="FF0000"/>
                </a:solidFill>
              </a:rPr>
              <a:t>Ericom does not require domain joined!  Easier to configure</a:t>
            </a:r>
          </a:p>
          <a:p>
            <a:endParaRPr lang="en-US" b="1" dirty="0">
              <a:solidFill>
                <a:srgbClr val="FF0000"/>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http://docs.aws.amazon.com/quickstart/latest/rd-gateway/setup.html</a:t>
            </a:r>
          </a:p>
          <a:p>
            <a:endParaRPr lang="en-US" b="1" dirty="0">
              <a:solidFill>
                <a:srgbClr val="FF0000"/>
              </a:solidFill>
            </a:endParaRPr>
          </a:p>
          <a:p>
            <a:endParaRPr lang="en-US" b="1" dirty="0">
              <a:solidFill>
                <a:srgbClr val="FF0000"/>
              </a:solidFill>
            </a:endParaRPr>
          </a:p>
        </p:txBody>
      </p:sp>
      <p:sp>
        <p:nvSpPr>
          <p:cNvPr id="4" name="Slide Number Placeholder 3"/>
          <p:cNvSpPr>
            <a:spLocks noGrp="1"/>
          </p:cNvSpPr>
          <p:nvPr>
            <p:ph type="sldNum" sz="quarter" idx="10"/>
          </p:nvPr>
        </p:nvSpPr>
        <p:spPr/>
        <p:txBody>
          <a:bodyPr/>
          <a:lstStyle/>
          <a:p>
            <a:fld id="{82664CA1-A664-46D9-AB81-125AEB7C0CFB}" type="slidenum">
              <a:rPr lang="en-US" smtClean="0"/>
              <a:t>23</a:t>
            </a:fld>
            <a:endParaRPr lang="en-US"/>
          </a:p>
        </p:txBody>
      </p:sp>
    </p:spTree>
    <p:extLst>
      <p:ext uri="{BB962C8B-B14F-4D97-AF65-F5344CB8AC3E}">
        <p14:creationId xmlns:p14="http://schemas.microsoft.com/office/powerpoint/2010/main" val="19735558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Assumes that</a:t>
            </a:r>
            <a:r>
              <a:rPr lang="en-US" baseline="0" dirty="0"/>
              <a:t> the </a:t>
            </a:r>
            <a:r>
              <a:rPr lang="en-US" baseline="0" dirty="0" err="1"/>
              <a:t>certtificate</a:t>
            </a:r>
            <a:r>
              <a:rPr lang="en-US" baseline="0" dirty="0"/>
              <a:t> is already installed on the </a:t>
            </a:r>
            <a:r>
              <a:rPr lang="en-US" baseline="0" dirty="0" err="1"/>
              <a:t>WinOS</a:t>
            </a:r>
            <a:r>
              <a:rPr lang="en-US" baseline="0" dirty="0"/>
              <a:t> ready for importing</a:t>
            </a:r>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24</a:t>
            </a:fld>
            <a:endParaRPr lang="en-US"/>
          </a:p>
        </p:txBody>
      </p:sp>
    </p:spTree>
    <p:extLst>
      <p:ext uri="{BB962C8B-B14F-4D97-AF65-F5344CB8AC3E}">
        <p14:creationId xmlns:p14="http://schemas.microsoft.com/office/powerpoint/2010/main" val="25473590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err="1"/>
              <a:t>Ec</a:t>
            </a:r>
            <a:r>
              <a:rPr lang="en-US" baseline="0" dirty="0"/>
              <a:t> is automated in the configuration</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25</a:t>
            </a:fld>
            <a:endParaRPr lang="en-US"/>
          </a:p>
        </p:txBody>
      </p:sp>
    </p:spTree>
    <p:extLst>
      <p:ext uri="{BB962C8B-B14F-4D97-AF65-F5344CB8AC3E}">
        <p14:creationId xmlns:p14="http://schemas.microsoft.com/office/powerpoint/2010/main" val="2964474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JL</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Agenda</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What is this Session About</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Assumes that you know RDS and AWS basics</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(How to build an RDSH deployment using the Amazon AWS cloud)</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3</a:t>
            </a:fld>
            <a:endParaRPr lang="en-US"/>
          </a:p>
        </p:txBody>
      </p:sp>
    </p:spTree>
    <p:extLst>
      <p:ext uri="{BB962C8B-B14F-4D97-AF65-F5344CB8AC3E}">
        <p14:creationId xmlns:p14="http://schemas.microsoft.com/office/powerpoint/2010/main" val="32364149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End JL:43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Having one RD Gateway server route connections from one client to two different RD Gateway servers is inefficient, as multiple Remote Desktop Gateway servers are now handling traffic for one connection.</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28</a:t>
            </a:fld>
            <a:endParaRPr lang="en-US"/>
          </a:p>
        </p:txBody>
      </p:sp>
    </p:spTree>
    <p:extLst>
      <p:ext uri="{BB962C8B-B14F-4D97-AF65-F5344CB8AC3E}">
        <p14:creationId xmlns:p14="http://schemas.microsoft.com/office/powerpoint/2010/main" val="28182888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RDCB Configuration</a:t>
            </a:r>
          </a:p>
        </p:txBody>
      </p:sp>
      <p:sp>
        <p:nvSpPr>
          <p:cNvPr id="4" name="Slide Number Placeholder 3"/>
          <p:cNvSpPr>
            <a:spLocks noGrp="1"/>
          </p:cNvSpPr>
          <p:nvPr>
            <p:ph type="sldNum" sz="quarter" idx="10"/>
          </p:nvPr>
        </p:nvSpPr>
        <p:spPr/>
        <p:txBody>
          <a:bodyPr/>
          <a:lstStyle/>
          <a:p>
            <a:fld id="{82664CA1-A664-46D9-AB81-125AEB7C0CFB}" type="slidenum">
              <a:rPr lang="en-US" smtClean="0"/>
              <a:t>29</a:t>
            </a:fld>
            <a:endParaRPr lang="en-US"/>
          </a:p>
        </p:txBody>
      </p:sp>
    </p:spTree>
    <p:extLst>
      <p:ext uri="{BB962C8B-B14F-4D97-AF65-F5344CB8AC3E}">
        <p14:creationId xmlns:p14="http://schemas.microsoft.com/office/powerpoint/2010/main" val="167470621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ecwest.cdrcmiuvjqgs.us-west-2.rds.amazonaws.com:1433</a:t>
            </a:r>
          </a:p>
          <a:p>
            <a:endParaRPr lang="en-US" sz="1200" b="1" i="0" kern="1200" dirty="0">
              <a:solidFill>
                <a:schemeClr val="tx1"/>
              </a:solidFill>
              <a:effectLst/>
              <a:latin typeface="+mn-lt"/>
              <a:ea typeface="+mn-ea"/>
              <a:cs typeface="+mn-cs"/>
            </a:endParaRPr>
          </a:p>
          <a:p>
            <a:r>
              <a:rPr lang="en-US" dirty="0"/>
              <a:t>http://microsoftplatform.blogspot.com/2012/04/how-to-configure-high-availability-for.html</a:t>
            </a:r>
          </a:p>
          <a:p>
            <a:endParaRPr lang="en-US" dirty="0"/>
          </a:p>
          <a:p>
            <a:r>
              <a:rPr lang="en-US" sz="1200" b="0" i="1" kern="1200" dirty="0">
                <a:solidFill>
                  <a:schemeClr val="tx1"/>
                </a:solidFill>
                <a:effectLst/>
                <a:latin typeface="+mn-lt"/>
                <a:ea typeface="+mn-ea"/>
                <a:cs typeface="+mn-cs"/>
              </a:rPr>
              <a:t>DRIVER=SQL Server Native Client 10.0;SERVER=</a:t>
            </a:r>
            <a:r>
              <a:rPr lang="en-US" sz="1200" b="1" i="0" kern="1200" dirty="0">
                <a:solidFill>
                  <a:schemeClr val="tx1"/>
                </a:solidFill>
                <a:effectLst/>
                <a:latin typeface="+mn-lt"/>
                <a:ea typeface="+mn-ea"/>
                <a:cs typeface="+mn-cs"/>
              </a:rPr>
              <a:t>ecwest.cdrcmiuvjqgs.us-west-2.rds.amazonaws.com;T</a:t>
            </a:r>
            <a:r>
              <a:rPr lang="en-US" sz="1200" b="0" i="1" kern="1200" dirty="0">
                <a:solidFill>
                  <a:schemeClr val="tx1"/>
                </a:solidFill>
                <a:effectLst/>
                <a:latin typeface="+mn-lt"/>
                <a:ea typeface="+mn-ea"/>
                <a:cs typeface="+mn-cs"/>
              </a:rPr>
              <a:t>rusted_Connection=</a:t>
            </a:r>
            <a:r>
              <a:rPr lang="en-US" sz="1200" b="0" i="1" kern="1200" dirty="0" err="1">
                <a:solidFill>
                  <a:schemeClr val="tx1"/>
                </a:solidFill>
                <a:effectLst/>
                <a:latin typeface="+mn-lt"/>
                <a:ea typeface="+mn-ea"/>
                <a:cs typeface="+mn-cs"/>
              </a:rPr>
              <a:t>Yes;APP</a:t>
            </a:r>
            <a:r>
              <a:rPr lang="en-US" sz="1200" b="0" i="1" kern="1200" dirty="0">
                <a:solidFill>
                  <a:schemeClr val="tx1"/>
                </a:solidFill>
                <a:effectLst/>
                <a:latin typeface="+mn-lt"/>
                <a:ea typeface="+mn-ea"/>
                <a:cs typeface="+mn-cs"/>
              </a:rPr>
              <a:t>=Remote Desktop Services Connection </a:t>
            </a:r>
            <a:r>
              <a:rPr lang="en-US" sz="1200" b="0" i="1" kern="1200" dirty="0" err="1">
                <a:solidFill>
                  <a:schemeClr val="tx1"/>
                </a:solidFill>
                <a:effectLst/>
                <a:latin typeface="+mn-lt"/>
                <a:ea typeface="+mn-ea"/>
                <a:cs typeface="+mn-cs"/>
              </a:rPr>
              <a:t>Broker;Database</a:t>
            </a:r>
            <a:r>
              <a:rPr lang="en-US" sz="1200" b="0" i="1" kern="1200" dirty="0">
                <a:solidFill>
                  <a:schemeClr val="tx1"/>
                </a:solidFill>
                <a:effectLst/>
                <a:latin typeface="+mn-lt"/>
                <a:ea typeface="+mn-ea"/>
                <a:cs typeface="+mn-cs"/>
              </a:rPr>
              <a:t>=</a:t>
            </a:r>
            <a:r>
              <a:rPr lang="en-US" sz="1200" b="1" i="1" kern="1200" dirty="0" err="1">
                <a:solidFill>
                  <a:schemeClr val="tx1"/>
                </a:solidFill>
                <a:effectLst/>
                <a:latin typeface="+mn-lt"/>
                <a:ea typeface="+mn-ea"/>
                <a:cs typeface="+mn-cs"/>
              </a:rPr>
              <a:t>EricomConnectAWS</a:t>
            </a:r>
            <a:endParaRPr lang="en-US" sz="1200" b="1" i="1" kern="1200" dirty="0">
              <a:solidFill>
                <a:schemeClr val="tx1"/>
              </a:solidFill>
              <a:effectLst/>
              <a:latin typeface="+mn-lt"/>
              <a:ea typeface="+mn-ea"/>
              <a:cs typeface="+mn-cs"/>
            </a:endParaRPr>
          </a:p>
          <a:p>
            <a:endParaRPr lang="en-US" sz="1200" b="1" i="1" kern="1200" dirty="0">
              <a:solidFill>
                <a:schemeClr val="tx1"/>
              </a:solidFill>
              <a:effectLst/>
              <a:latin typeface="+mn-lt"/>
              <a:ea typeface="+mn-ea"/>
              <a:cs typeface="+mn-cs"/>
            </a:endParaRPr>
          </a:p>
          <a:p>
            <a:r>
              <a:rPr lang="en-US" sz="1200" b="1" i="1" kern="1200" dirty="0">
                <a:solidFill>
                  <a:schemeClr val="tx1"/>
                </a:solidFill>
                <a:effectLst/>
                <a:latin typeface="+mn-lt"/>
                <a:ea typeface="+mn-ea"/>
                <a:cs typeface="+mn-cs"/>
              </a:rPr>
              <a:t>Is</a:t>
            </a:r>
            <a:r>
              <a:rPr lang="en-US" sz="1200" b="1" i="1" kern="1200" baseline="0" dirty="0">
                <a:solidFill>
                  <a:schemeClr val="tx1"/>
                </a:solidFill>
                <a:effectLst/>
                <a:latin typeface="+mn-lt"/>
                <a:ea typeface="+mn-ea"/>
                <a:cs typeface="+mn-cs"/>
              </a:rPr>
              <a:t> DNS RR good enough?</a:t>
            </a:r>
          </a:p>
          <a:p>
            <a:endParaRPr lang="en-US" sz="1200" b="1" i="1" kern="1200" baseline="0" dirty="0">
              <a:solidFill>
                <a:schemeClr val="tx1"/>
              </a:solidFill>
              <a:effectLst/>
              <a:latin typeface="+mn-lt"/>
              <a:ea typeface="+mn-ea"/>
              <a:cs typeface="+mn-cs"/>
            </a:endParaRPr>
          </a:p>
          <a:p>
            <a:r>
              <a:rPr lang="en-US" sz="1200" b="1" i="1" kern="1200" baseline="0" dirty="0">
                <a:solidFill>
                  <a:schemeClr val="tx1"/>
                </a:solidFill>
                <a:effectLst/>
                <a:latin typeface="+mn-lt"/>
                <a:ea typeface="+mn-ea"/>
                <a:cs typeface="+mn-cs"/>
              </a:rPr>
              <a:t>Cannot support AWS cloud database as RDCB requires windows authentication to SQL server</a:t>
            </a:r>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30</a:t>
            </a:fld>
            <a:endParaRPr lang="en-US"/>
          </a:p>
        </p:txBody>
      </p:sp>
    </p:spTree>
    <p:extLst>
      <p:ext uri="{BB962C8B-B14F-4D97-AF65-F5344CB8AC3E}">
        <p14:creationId xmlns:p14="http://schemas.microsoft.com/office/powerpoint/2010/main" val="3076990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2400" dirty="0">
                <a:latin typeface="+mn-lt"/>
              </a:rPr>
              <a:t>For more information visit this AWS website: http://docs.aws.amazon.com/AWSEC2/latest/WindowsGuide/ami-create-standard.html#sysprep-gui-procedure</a:t>
            </a:r>
          </a:p>
          <a:p>
            <a:pPr marL="0" marR="0" lvl="1" indent="0" algn="l" defTabSz="914400" rtl="0" eaLnBrk="1" fontAlgn="auto" latinLnBrk="0" hangingPunct="1">
              <a:lnSpc>
                <a:spcPct val="100000"/>
              </a:lnSpc>
              <a:spcBef>
                <a:spcPts val="0"/>
              </a:spcBef>
              <a:spcAft>
                <a:spcPts val="0"/>
              </a:spcAft>
              <a:buClrTx/>
              <a:buSzTx/>
              <a:buFontTx/>
              <a:buNone/>
              <a:tabLst/>
              <a:defRPr/>
            </a:pPr>
            <a:endParaRPr lang="en-US" sz="2400" dirty="0">
              <a:latin typeface="+mn-lt"/>
            </a:endParaRPr>
          </a:p>
          <a:p>
            <a:pPr marL="0" marR="0" lvl="1" indent="0" algn="l" defTabSz="914400" rtl="0" eaLnBrk="1" fontAlgn="auto" latinLnBrk="0" hangingPunct="1">
              <a:lnSpc>
                <a:spcPct val="100000"/>
              </a:lnSpc>
              <a:spcBef>
                <a:spcPts val="0"/>
              </a:spcBef>
              <a:spcAft>
                <a:spcPts val="0"/>
              </a:spcAft>
              <a:buClrTx/>
              <a:buSzTx/>
              <a:buFontTx/>
              <a:buNone/>
              <a:tabLst/>
              <a:defRPr/>
            </a:pPr>
            <a:r>
              <a:rPr lang="en-US" sz="2400" dirty="0">
                <a:latin typeface="+mn-lt"/>
              </a:rPr>
              <a:t>For more information visit this AWS website: http://docs.aws.amazon.com/AWSEC2/latest/WindowsGuide/ami-create-standard.html#sysprep-gui-procedure</a:t>
            </a:r>
          </a:p>
          <a:p>
            <a:pPr marL="0" marR="0" lvl="1" indent="0" algn="l" defTabSz="914400" rtl="0" eaLnBrk="1" fontAlgn="auto" latinLnBrk="0" hangingPunct="1">
              <a:lnSpc>
                <a:spcPct val="100000"/>
              </a:lnSpc>
              <a:spcBef>
                <a:spcPts val="0"/>
              </a:spcBef>
              <a:spcAft>
                <a:spcPts val="0"/>
              </a:spcAft>
              <a:buClrTx/>
              <a:buSzTx/>
              <a:buFontTx/>
              <a:buNone/>
              <a:tabLst/>
              <a:defRPr/>
            </a:pPr>
            <a:endParaRPr lang="en-US" sz="2400" dirty="0">
              <a:latin typeface="+mn-lt"/>
            </a:endParaRPr>
          </a:p>
          <a:p>
            <a:endParaRPr lang="en-US" dirty="0"/>
          </a:p>
        </p:txBody>
      </p:sp>
      <p:sp>
        <p:nvSpPr>
          <p:cNvPr id="4" name="Slide Number Placeholder 3"/>
          <p:cNvSpPr>
            <a:spLocks noGrp="1"/>
          </p:cNvSpPr>
          <p:nvPr>
            <p:ph type="sldNum" sz="quarter" idx="10"/>
          </p:nvPr>
        </p:nvSpPr>
        <p:spPr/>
        <p:txBody>
          <a:bodyPr/>
          <a:lstStyle/>
          <a:p>
            <a:fld id="{A509DF02-C36E-486D-82FF-80BB9982283D}" type="slidenum">
              <a:rPr lang="en-US"/>
              <a:t>31</a:t>
            </a:fld>
            <a:endParaRPr lang="en-US"/>
          </a:p>
        </p:txBody>
      </p:sp>
    </p:spTree>
    <p:extLst>
      <p:ext uri="{BB962C8B-B14F-4D97-AF65-F5344CB8AC3E}">
        <p14:creationId xmlns:p14="http://schemas.microsoft.com/office/powerpoint/2010/main" val="21734183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a:t>
            </a:r>
            <a:r>
              <a:rPr lang="en-US" baseline="0" dirty="0"/>
              <a:t> at </a:t>
            </a:r>
            <a:r>
              <a:rPr lang="en-US" dirty="0"/>
              <a:t>1300</a:t>
            </a:r>
          </a:p>
          <a:p>
            <a:r>
              <a:rPr lang="en-US" dirty="0"/>
              <a:t>Size the instances</a:t>
            </a:r>
          </a:p>
          <a:p>
            <a:r>
              <a:rPr lang="en-US" dirty="0"/>
              <a:t>Visio/</a:t>
            </a:r>
            <a:r>
              <a:rPr lang="en-US" dirty="0" err="1"/>
              <a:t>Cloudcraft</a:t>
            </a:r>
            <a:r>
              <a:rPr lang="en-US" dirty="0"/>
              <a:t>?</a:t>
            </a:r>
          </a:p>
          <a:p>
            <a:r>
              <a:rPr lang="en-US" dirty="0"/>
              <a:t>Track your work?</a:t>
            </a:r>
          </a:p>
          <a:p>
            <a:r>
              <a:rPr lang="en-US" dirty="0"/>
              <a:t>Plan for redundancy</a:t>
            </a:r>
          </a:p>
          <a:p>
            <a:r>
              <a:rPr lang="en-US" dirty="0"/>
              <a:t>Do a lot of testing?</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32</a:t>
            </a:fld>
            <a:endParaRPr lang="en-US"/>
          </a:p>
        </p:txBody>
      </p:sp>
    </p:spTree>
    <p:extLst>
      <p:ext uri="{BB962C8B-B14F-4D97-AF65-F5344CB8AC3E}">
        <p14:creationId xmlns:p14="http://schemas.microsoft.com/office/powerpoint/2010/main" val="32855722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Add Cert Removes unknown publisher</a:t>
            </a:r>
          </a:p>
          <a:p>
            <a:endParaRPr lang="en-US" dirty="0"/>
          </a:p>
          <a:p>
            <a:r>
              <a:rPr lang="en-US" dirty="0"/>
              <a:t>EC</a:t>
            </a:r>
            <a:r>
              <a:rPr lang="en-US" baseline="0" dirty="0"/>
              <a:t> does not have to deal with this</a:t>
            </a:r>
            <a:endParaRPr lang="en-US" dirty="0"/>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34</a:t>
            </a:fld>
            <a:endParaRPr lang="en-US"/>
          </a:p>
        </p:txBody>
      </p:sp>
    </p:spTree>
    <p:extLst>
      <p:ext uri="{BB962C8B-B14F-4D97-AF65-F5344CB8AC3E}">
        <p14:creationId xmlns:p14="http://schemas.microsoft.com/office/powerpoint/2010/main" val="3481266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EP – should 50 min on clock</a:t>
            </a:r>
          </a:p>
          <a:p>
            <a:r>
              <a:rPr lang="en-US" dirty="0"/>
              <a:t>True</a:t>
            </a:r>
            <a:r>
              <a:rPr lang="en-US" baseline="0" dirty="0"/>
              <a:t> story – as part of </a:t>
            </a:r>
            <a:r>
              <a:rPr lang="en-US" baseline="0" dirty="0" err="1"/>
              <a:t>bizDev</a:t>
            </a:r>
            <a:r>
              <a:rPr lang="en-US" baseline="0" dirty="0"/>
              <a:t> I have worked with a partner to setup a system for him, I asked for a 2012R2 machine, so he created it without a domain , then he created a domain but did not join the machine, then he did not had users, or apps, or </a:t>
            </a:r>
            <a:r>
              <a:rPr lang="en-US" baseline="0" dirty="0" err="1"/>
              <a:t>.Net</a:t>
            </a:r>
            <a:r>
              <a:rPr lang="en-US" baseline="0" dirty="0"/>
              <a:t> and so on</a:t>
            </a:r>
          </a:p>
          <a:p>
            <a:r>
              <a:rPr lang="en-US" baseline="0" dirty="0"/>
              <a:t>Then for some </a:t>
            </a:r>
            <a:r>
              <a:rPr lang="en-US" baseline="0" dirty="0" err="1"/>
              <a:t>resone</a:t>
            </a:r>
            <a:r>
              <a:rPr lang="en-US" baseline="0" dirty="0"/>
              <a:t> we needed to do it again on a different environment, this was the moment I decide that I need automation, </a:t>
            </a:r>
          </a:p>
          <a:p>
            <a:endParaRPr lang="en-US" baseline="0" dirty="0"/>
          </a:p>
          <a:p>
            <a:r>
              <a:rPr lang="en-US" baseline="0" dirty="0"/>
              <a:t>Automation is actually accumulating the knowledge about how to setup the system, every little item that is added helps, like</a:t>
            </a:r>
          </a:p>
          <a:p>
            <a:pPr marL="228600" indent="-228600">
              <a:buAutoNum type="arabicPeriod"/>
            </a:pPr>
            <a:r>
              <a:rPr lang="en-US" baseline="0" dirty="0"/>
              <a:t>Verify that the machine is in the domain, and add it if needed</a:t>
            </a:r>
          </a:p>
          <a:p>
            <a:pPr marL="228600" indent="-228600">
              <a:buAutoNum type="arabicPeriod"/>
            </a:pPr>
            <a:r>
              <a:rPr lang="en-US" baseline="0" dirty="0"/>
              <a:t>Create some users</a:t>
            </a:r>
          </a:p>
          <a:p>
            <a:pPr marL="228600" indent="-228600">
              <a:buAutoNum type="arabicPeriod"/>
            </a:pPr>
            <a:r>
              <a:rPr lang="en-US" baseline="0" dirty="0"/>
              <a:t>Verify that the machine is configured properly in the DNS</a:t>
            </a:r>
          </a:p>
          <a:p>
            <a:pPr marL="228600" indent="-228600">
              <a:buAutoNum type="arabicPeriod"/>
            </a:pPr>
            <a:r>
              <a:rPr lang="en-US" baseline="0" dirty="0"/>
              <a:t>Add a firewall rule</a:t>
            </a:r>
          </a:p>
          <a:p>
            <a:pPr marL="228600" indent="-228600">
              <a:buAutoNum type="arabicPeriod"/>
            </a:pPr>
            <a:r>
              <a:rPr lang="en-US" baseline="0" dirty="0"/>
              <a:t>Add the users to the local remote desktop users group</a:t>
            </a:r>
          </a:p>
          <a:p>
            <a:pPr marL="228600" indent="-228600">
              <a:buAutoNum type="arabicPeriod"/>
            </a:pPr>
            <a:r>
              <a:rPr lang="en-US" baseline="0" dirty="0"/>
              <a:t>Add connections to the connection broker</a:t>
            </a:r>
          </a:p>
          <a:p>
            <a:pPr marL="228600" indent="-228600">
              <a:buAutoNum type="arabicPeriod"/>
            </a:pPr>
            <a:endParaRPr lang="en-US" baseline="0" dirty="0"/>
          </a:p>
          <a:p>
            <a:pPr marL="0" indent="0">
              <a:buNone/>
            </a:pPr>
            <a:r>
              <a:rPr lang="en-US" baseline="0" dirty="0"/>
              <a:t>_____________________________</a:t>
            </a:r>
          </a:p>
          <a:p>
            <a:r>
              <a:rPr lang="en-US" sz="2800" dirty="0"/>
              <a:t>Saves time on manual tasks</a:t>
            </a:r>
          </a:p>
          <a:p>
            <a:r>
              <a:rPr lang="en-US" sz="2800" dirty="0"/>
              <a:t>Every deployment is </a:t>
            </a:r>
            <a:br>
              <a:rPr lang="en-US" sz="2800" dirty="0"/>
            </a:br>
            <a:r>
              <a:rPr lang="en-US" sz="2800" dirty="0"/>
              <a:t>predictable and consistent</a:t>
            </a:r>
          </a:p>
          <a:p>
            <a:r>
              <a:rPr lang="en-US" sz="2800" dirty="0"/>
              <a:t>Deploy in minutes in the cloud and/or on premise </a:t>
            </a:r>
          </a:p>
          <a:p>
            <a:r>
              <a:rPr lang="en-US" sz="2800" dirty="0"/>
              <a:t>Quickly create a staging environment for high availability and beta testing</a:t>
            </a:r>
          </a:p>
          <a:p>
            <a:pPr lvl="1"/>
            <a:r>
              <a:rPr lang="en-US" sz="2400" dirty="0"/>
              <a:t>Easy replications of servers for Dev, QA ad production</a:t>
            </a:r>
          </a:p>
          <a:p>
            <a:r>
              <a:rPr lang="en-US" sz="2800" dirty="0"/>
              <a:t>Deploy a “bare” VM and configured them based on a role</a:t>
            </a:r>
          </a:p>
          <a:p>
            <a:pPr marL="0" indent="0">
              <a:buNone/>
            </a:pPr>
            <a:r>
              <a:rPr lang="en-US" baseline="0" dirty="0"/>
              <a:t>_____________________________</a:t>
            </a:r>
          </a:p>
          <a:p>
            <a:pPr marL="0" indent="0">
              <a:buNone/>
            </a:pPr>
            <a:r>
              <a:rPr lang="en-US" sz="1200" dirty="0">
                <a:latin typeface="+mn-lt"/>
              </a:rPr>
              <a:t>Once the RDSH design is created you can automate all of it.  Automation replaces manual tasks such as:</a:t>
            </a:r>
          </a:p>
          <a:p>
            <a:r>
              <a:rPr lang="en-US" sz="1200" dirty="0">
                <a:latin typeface="+mn-lt"/>
              </a:rPr>
              <a:t>Creating a new system instance</a:t>
            </a:r>
          </a:p>
          <a:p>
            <a:r>
              <a:rPr lang="en-US" sz="1200" dirty="0">
                <a:latin typeface="+mn-lt"/>
              </a:rPr>
              <a:t>Configuring the operating system</a:t>
            </a:r>
          </a:p>
          <a:p>
            <a:r>
              <a:rPr lang="en-US" sz="1200" dirty="0">
                <a:latin typeface="+mn-lt"/>
              </a:rPr>
              <a:t>Installing applications</a:t>
            </a:r>
          </a:p>
          <a:p>
            <a:r>
              <a:rPr lang="en-US" sz="1200" dirty="0">
                <a:latin typeface="+mn-lt"/>
              </a:rPr>
              <a:t>Patching and update applications </a:t>
            </a:r>
          </a:p>
          <a:p>
            <a:r>
              <a:rPr lang="en-US" sz="1200" dirty="0">
                <a:latin typeface="+mn-lt"/>
              </a:rPr>
              <a:t>Defining the network, subnets, routing, </a:t>
            </a:r>
            <a:r>
              <a:rPr lang="en-US" sz="1200" dirty="0" err="1">
                <a:latin typeface="+mn-lt"/>
              </a:rPr>
              <a:t>etc</a:t>
            </a:r>
            <a:endParaRPr lang="en-US" sz="1200" dirty="0">
              <a:latin typeface="+mn-lt"/>
            </a:endParaRPr>
          </a:p>
          <a:p>
            <a:r>
              <a:rPr lang="en-US" sz="1200" dirty="0">
                <a:latin typeface="+mn-lt"/>
              </a:rPr>
              <a:t>Configuring security groups, load balancers, etc.</a:t>
            </a:r>
          </a:p>
          <a:p>
            <a:r>
              <a:rPr lang="en-US" sz="1200" dirty="0">
                <a:latin typeface="+mn-lt"/>
              </a:rPr>
              <a:t>And much more…</a:t>
            </a:r>
          </a:p>
          <a:p>
            <a:pPr marL="0" indent="0">
              <a:buNone/>
            </a:pPr>
            <a:endParaRPr lang="en-US" baseline="0" dirty="0"/>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35</a:t>
            </a:fld>
            <a:endParaRPr lang="en-US"/>
          </a:p>
        </p:txBody>
      </p:sp>
    </p:spTree>
    <p:extLst>
      <p:ext uri="{BB962C8B-B14F-4D97-AF65-F5344CB8AC3E}">
        <p14:creationId xmlns:p14="http://schemas.microsoft.com/office/powerpoint/2010/main" val="41011098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EP</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36</a:t>
            </a:fld>
            <a:endParaRPr lang="en-US"/>
          </a:p>
        </p:txBody>
      </p:sp>
    </p:spTree>
    <p:extLst>
      <p:ext uri="{BB962C8B-B14F-4D97-AF65-F5344CB8AC3E}">
        <p14:creationId xmlns:p14="http://schemas.microsoft.com/office/powerpoint/2010/main" val="255144142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EP</a:t>
            </a:r>
          </a:p>
          <a:p>
            <a:r>
              <a:rPr lang="en-US" dirty="0"/>
              <a:t>There are a lot of tools, as you can see,</a:t>
            </a:r>
            <a:r>
              <a:rPr lang="en-US" baseline="0" dirty="0"/>
              <a:t> and to make things interesting, many of these tools work one with the other</a:t>
            </a:r>
          </a:p>
          <a:p>
            <a:r>
              <a:rPr lang="en-US" baseline="0" dirty="0"/>
              <a:t>lets focus on some of them</a:t>
            </a:r>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37</a:t>
            </a:fld>
            <a:endParaRPr lang="en-US"/>
          </a:p>
        </p:txBody>
      </p:sp>
    </p:spTree>
    <p:extLst>
      <p:ext uri="{BB962C8B-B14F-4D97-AF65-F5344CB8AC3E}">
        <p14:creationId xmlns:p14="http://schemas.microsoft.com/office/powerpoint/2010/main" val="17124911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EP</a:t>
            </a:r>
          </a:p>
        </p:txBody>
      </p:sp>
      <p:sp>
        <p:nvSpPr>
          <p:cNvPr id="4" name="Slide Number Placeholder 3"/>
          <p:cNvSpPr>
            <a:spLocks noGrp="1"/>
          </p:cNvSpPr>
          <p:nvPr>
            <p:ph type="sldNum" sz="quarter" idx="10"/>
          </p:nvPr>
        </p:nvSpPr>
        <p:spPr/>
        <p:txBody>
          <a:bodyPr/>
          <a:lstStyle/>
          <a:p>
            <a:fld id="{82664CA1-A664-46D9-AB81-125AEB7C0CFB}" type="slidenum">
              <a:rPr lang="en-US" smtClean="0"/>
              <a:t>38</a:t>
            </a:fld>
            <a:endParaRPr lang="en-US"/>
          </a:p>
        </p:txBody>
      </p:sp>
    </p:spTree>
    <p:extLst>
      <p:ext uri="{BB962C8B-B14F-4D97-AF65-F5344CB8AC3E}">
        <p14:creationId xmlns:p14="http://schemas.microsoft.com/office/powerpoint/2010/main" val="32982854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EP:3</a:t>
            </a:r>
          </a:p>
          <a:p>
            <a:r>
              <a:rPr lang="en-US" dirty="0"/>
              <a:t>Many people think</a:t>
            </a:r>
            <a:r>
              <a:rPr lang="en-US" baseline="0" dirty="0"/>
              <a:t> on the Cloud from very different POV</a:t>
            </a:r>
          </a:p>
          <a:p>
            <a:r>
              <a:rPr lang="en-US" baseline="0" dirty="0"/>
              <a:t>To get the real power of the cloud you need to work different , cloud is distractive technology</a:t>
            </a:r>
          </a:p>
          <a:p>
            <a:endParaRPr lang="en-US" dirty="0"/>
          </a:p>
          <a:p>
            <a:r>
              <a:rPr lang="en-US" dirty="0"/>
              <a:t>V1</a:t>
            </a:r>
            <a:r>
              <a:rPr lang="en-US" baseline="0" dirty="0"/>
              <a:t> – Move my servers to a far location (more focus on core business, agile, cost)</a:t>
            </a:r>
          </a:p>
          <a:p>
            <a:r>
              <a:rPr lang="en-US" baseline="0" dirty="0"/>
              <a:t>V2 – Usage of Virtual Machines (costs, agile)</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V3 – Containers, Services and Automation (cost, agile, smart scale) - Smart scalability – on premise you pay a lot and in advanced and planning to the max usage , moving to the cloud is not copy paste, you need to think different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If you will do for example VDI 1-1, you will not get cost reduction, same for RDS. If for example you will plan the system with basic capacity and it can grow or shrink as needed, then you will also save money, why pay for a machine on the weekend </a:t>
            </a:r>
          </a:p>
          <a:p>
            <a:endParaRPr lang="en-US" baseline="0" dirty="0"/>
          </a:p>
          <a:p>
            <a:r>
              <a:rPr lang="en-US" baseline="0" dirty="0"/>
              <a:t>SQL as a service</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4</a:t>
            </a:fld>
            <a:endParaRPr lang="en-US"/>
          </a:p>
        </p:txBody>
      </p:sp>
    </p:spTree>
    <p:extLst>
      <p:ext uri="{BB962C8B-B14F-4D97-AF65-F5344CB8AC3E}">
        <p14:creationId xmlns:p14="http://schemas.microsoft.com/office/powerpoint/2010/main" val="169963789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a:t>
            </a:r>
            <a:r>
              <a:rPr lang="en-US" baseline="0" dirty="0"/>
              <a:t> you want to automate </a:t>
            </a:r>
            <a:r>
              <a:rPr lang="en-US" baseline="0" dirty="0" err="1"/>
              <a:t>installtion</a:t>
            </a:r>
            <a:r>
              <a:rPr lang="en-US" baseline="0" dirty="0"/>
              <a:t>, you </a:t>
            </a:r>
            <a:r>
              <a:rPr lang="en-US" baseline="0" dirty="0" err="1"/>
              <a:t>wll</a:t>
            </a:r>
            <a:r>
              <a:rPr lang="en-US" baseline="0" dirty="0"/>
              <a:t> need </a:t>
            </a:r>
            <a:r>
              <a:rPr lang="en-US" baseline="0" dirty="0" err="1"/>
              <a:t>detailes</a:t>
            </a:r>
            <a:r>
              <a:rPr lang="en-US" baseline="0" dirty="0"/>
              <a:t> about the MSI package like product id (GUID)</a:t>
            </a:r>
          </a:p>
          <a:p>
            <a:r>
              <a:rPr lang="en-US" baseline="0" dirty="0"/>
              <a:t>This example extract the info from an MSI</a:t>
            </a:r>
          </a:p>
          <a:p>
            <a:endParaRPr lang="en-US" baseline="0" dirty="0"/>
          </a:p>
          <a:p>
            <a:r>
              <a:rPr lang="en-US" baseline="0" dirty="0"/>
              <a:t>There is a function and we call it, the function is using SQL to get info from the MSI </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39</a:t>
            </a:fld>
            <a:endParaRPr lang="en-US"/>
          </a:p>
        </p:txBody>
      </p:sp>
    </p:spTree>
    <p:extLst>
      <p:ext uri="{BB962C8B-B14F-4D97-AF65-F5344CB8AC3E}">
        <p14:creationId xmlns:p14="http://schemas.microsoft.com/office/powerpoint/2010/main" val="17018688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Allows “continuous deployment” and prevent “configuration drifting”</a:t>
            </a:r>
          </a:p>
          <a:p>
            <a:r>
              <a:rPr lang="en-US" dirty="0"/>
              <a:t>The configuration file is an high level  description of the system that can be later use to replicate/repair or duplicate the machine</a:t>
            </a:r>
          </a:p>
          <a:p>
            <a:endParaRPr lang="en-US" dirty="0"/>
          </a:p>
          <a:p>
            <a:r>
              <a:rPr lang="en-US" dirty="0"/>
              <a:t>If PowerShell is like, your</a:t>
            </a:r>
            <a:r>
              <a:rPr lang="en-US" baseline="0" dirty="0"/>
              <a:t> </a:t>
            </a:r>
            <a:r>
              <a:rPr lang="en-US" b="1" baseline="0" dirty="0"/>
              <a:t>wife is traveling and give you instructions</a:t>
            </a:r>
            <a:r>
              <a:rPr lang="en-US" baseline="0" dirty="0"/>
              <a:t>, she might say, every morning at 8:00 take the garbage from the kitchen and take it out, many excuses can be made to explain why this was not done, like I woke up in the afternoon, the garbage was empty and so on.</a:t>
            </a:r>
          </a:p>
          <a:p>
            <a:r>
              <a:rPr lang="en-US" baseline="0" dirty="0"/>
              <a:t>PowerShell DSC is like stating, the garbage can in the kitchen needs to be empty – I don</a:t>
            </a:r>
            <a:r>
              <a:rPr lang="uk-UA" baseline="0" dirty="0"/>
              <a:t>’</a:t>
            </a:r>
            <a:r>
              <a:rPr lang="en-US" baseline="0" dirty="0"/>
              <a:t>t care about details, make it happen</a:t>
            </a:r>
          </a:p>
          <a:p>
            <a:endParaRPr lang="en-US" baseline="0" dirty="0"/>
          </a:p>
          <a:p>
            <a:r>
              <a:rPr lang="en-US" baseline="0" dirty="0"/>
              <a:t>2</a:t>
            </a:r>
            <a:r>
              <a:rPr lang="en-US" baseline="30000" dirty="0"/>
              <a:t>nd</a:t>
            </a:r>
            <a:r>
              <a:rPr lang="en-US" baseline="0" dirty="0"/>
              <a:t> example, having a file on the file system, in regular PowerShell you can write the copy command, you then need to add a test to see if a copy is needed and only then do it, while in DSC you state that the file should be there, and the logic is in the DSC module to check and react properly</a:t>
            </a:r>
          </a:p>
          <a:p>
            <a:endParaRPr lang="en-US" dirty="0"/>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40</a:t>
            </a:fld>
            <a:endParaRPr lang="en-US"/>
          </a:p>
        </p:txBody>
      </p:sp>
    </p:spTree>
    <p:extLst>
      <p:ext uri="{BB962C8B-B14F-4D97-AF65-F5344CB8AC3E}">
        <p14:creationId xmlns:p14="http://schemas.microsoft.com/office/powerpoint/2010/main" val="25098501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example,</a:t>
            </a:r>
            <a:r>
              <a:rPr lang="en-US" baseline="0" dirty="0"/>
              <a:t> configure a SharePoint environment, inside of the system, we configure a role named </a:t>
            </a:r>
            <a:r>
              <a:rPr lang="en-US" baseline="0" dirty="0" err="1"/>
              <a:t>WebService</a:t>
            </a:r>
            <a:r>
              <a:rPr lang="en-US" baseline="0" dirty="0"/>
              <a:t>, every machine that belong to this role will have this setup of IIS and ASP installed , this can be executed everyday to make sure the system configuration is o</a:t>
            </a:r>
          </a:p>
          <a:p>
            <a:endParaRPr lang="en-US" baseline="0" dirty="0"/>
          </a:p>
          <a:p>
            <a:r>
              <a:rPr lang="en-US" baseline="0" dirty="0"/>
              <a:t>Source control these</a:t>
            </a:r>
          </a:p>
          <a:p>
            <a:r>
              <a:rPr lang="en-US" baseline="0" dirty="0"/>
              <a:t>Talk about central configuration server for all of the machine (Push or Pull)</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41</a:t>
            </a:fld>
            <a:endParaRPr lang="en-US"/>
          </a:p>
        </p:txBody>
      </p:sp>
    </p:spTree>
    <p:extLst>
      <p:ext uri="{BB962C8B-B14F-4D97-AF65-F5344CB8AC3E}">
        <p14:creationId xmlns:p14="http://schemas.microsoft.com/office/powerpoint/2010/main" val="8976435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42</a:t>
            </a:fld>
            <a:endParaRPr lang="en-US"/>
          </a:p>
        </p:txBody>
      </p:sp>
    </p:spTree>
    <p:extLst>
      <p:ext uri="{BB962C8B-B14F-4D97-AF65-F5344CB8AC3E}">
        <p14:creationId xmlns:p14="http://schemas.microsoft.com/office/powerpoint/2010/main" val="16415778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EP</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AWS – there are links</a:t>
            </a:r>
            <a:r>
              <a:rPr lang="en-US" baseline="0" dirty="0"/>
              <a:t> like - http://</a:t>
            </a:r>
            <a:r>
              <a:rPr lang="en-US" baseline="0" dirty="0" err="1"/>
              <a:t>docs.aws.amazon.com</a:t>
            </a:r>
            <a:r>
              <a:rPr lang="en-US" baseline="0" dirty="0"/>
              <a:t>/</a:t>
            </a:r>
            <a:r>
              <a:rPr lang="en-US" baseline="0" dirty="0" err="1"/>
              <a:t>quickstart</a:t>
            </a:r>
            <a:r>
              <a:rPr lang="en-US" baseline="0" dirty="0"/>
              <a:t>/latest/</a:t>
            </a:r>
            <a:r>
              <a:rPr lang="en-US" baseline="0" dirty="0" err="1"/>
              <a:t>powershell-dsc</a:t>
            </a:r>
            <a:r>
              <a:rPr lang="en-US" baseline="0" dirty="0"/>
              <a:t>/</a:t>
            </a:r>
            <a:r>
              <a:rPr lang="en-US" baseline="0" dirty="0" err="1"/>
              <a:t>welcome.html</a:t>
            </a: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Windows – firewall,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System – RDCD, DC, Broker</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User – for PoC we need users</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Application – both install and publish – needed for PoC</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Health Monitoring – you might have other tools, but these are simple and quick to use</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43</a:t>
            </a:fld>
            <a:endParaRPr lang="en-US"/>
          </a:p>
        </p:txBody>
      </p:sp>
    </p:spTree>
    <p:extLst>
      <p:ext uri="{BB962C8B-B14F-4D97-AF65-F5344CB8AC3E}">
        <p14:creationId xmlns:p14="http://schemas.microsoft.com/office/powerpoint/2010/main" val="198503321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EP</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44</a:t>
            </a:fld>
            <a:endParaRPr lang="en-US"/>
          </a:p>
        </p:txBody>
      </p:sp>
    </p:spTree>
    <p:extLst>
      <p:ext uri="{BB962C8B-B14F-4D97-AF65-F5344CB8AC3E}">
        <p14:creationId xmlns:p14="http://schemas.microsoft.com/office/powerpoint/2010/main" val="172556355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EP</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45</a:t>
            </a:fld>
            <a:endParaRPr lang="en-US"/>
          </a:p>
        </p:txBody>
      </p:sp>
    </p:spTree>
    <p:extLst>
      <p:ext uri="{BB962C8B-B14F-4D97-AF65-F5344CB8AC3E}">
        <p14:creationId xmlns:p14="http://schemas.microsoft.com/office/powerpoint/2010/main" val="24623421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EP</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46</a:t>
            </a:fld>
            <a:endParaRPr lang="en-US"/>
          </a:p>
        </p:txBody>
      </p:sp>
    </p:spTree>
    <p:extLst>
      <p:ext uri="{BB962C8B-B14F-4D97-AF65-F5344CB8AC3E}">
        <p14:creationId xmlns:p14="http://schemas.microsoft.com/office/powerpoint/2010/main" val="45226298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EP</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47</a:t>
            </a:fld>
            <a:endParaRPr lang="en-US"/>
          </a:p>
        </p:txBody>
      </p:sp>
    </p:spTree>
    <p:extLst>
      <p:ext uri="{BB962C8B-B14F-4D97-AF65-F5344CB8AC3E}">
        <p14:creationId xmlns:p14="http://schemas.microsoft.com/office/powerpoint/2010/main" val="145377335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EP</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48</a:t>
            </a:fld>
            <a:endParaRPr lang="en-US"/>
          </a:p>
        </p:txBody>
      </p:sp>
    </p:spTree>
    <p:extLst>
      <p:ext uri="{BB962C8B-B14F-4D97-AF65-F5344CB8AC3E}">
        <p14:creationId xmlns:p14="http://schemas.microsoft.com/office/powerpoint/2010/main" val="20109698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EP</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Give example on customer with windows 7 and 200ms</a:t>
            </a:r>
            <a:r>
              <a:rPr lang="en-US" baseline="0" dirty="0"/>
              <a:t> latency, on premise it can take time, on the cloud it take few minutes</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You get a request, you need to decide what hardware you need , find a budget, approve it, buy it, install it , and it might get longer , on the cloud it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5</a:t>
            </a:fld>
            <a:endParaRPr lang="en-US"/>
          </a:p>
        </p:txBody>
      </p:sp>
    </p:spTree>
    <p:extLst>
      <p:ext uri="{BB962C8B-B14F-4D97-AF65-F5344CB8AC3E}">
        <p14:creationId xmlns:p14="http://schemas.microsoft.com/office/powerpoint/2010/main" val="87045790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JL should see on the click 70</a:t>
            </a:r>
            <a:r>
              <a:rPr lang="en-US" baseline="0" dirty="0"/>
              <a:t> min</a:t>
            </a:r>
            <a:endParaRPr lang="en-US" dirty="0"/>
          </a:p>
        </p:txBody>
      </p:sp>
      <p:sp>
        <p:nvSpPr>
          <p:cNvPr id="4" name="Slide Number Placeholder 3"/>
          <p:cNvSpPr>
            <a:spLocks noGrp="1"/>
          </p:cNvSpPr>
          <p:nvPr>
            <p:ph type="sldNum" sz="quarter" idx="10"/>
          </p:nvPr>
        </p:nvSpPr>
        <p:spPr/>
        <p:txBody>
          <a:bodyPr/>
          <a:lstStyle/>
          <a:p>
            <a:fld id="{A509DF02-C36E-486D-82FF-80BB9982283D}" type="slidenum">
              <a:rPr lang="en-US"/>
              <a:t>50</a:t>
            </a:fld>
            <a:endParaRPr lang="en-US"/>
          </a:p>
        </p:txBody>
      </p:sp>
    </p:spTree>
    <p:extLst>
      <p:ext uri="{BB962C8B-B14F-4D97-AF65-F5344CB8AC3E}">
        <p14:creationId xmlns:p14="http://schemas.microsoft.com/office/powerpoint/2010/main" val="57515140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http://www.rdsgurus.com/ssl-certificates/windows-2012-r2-how-to-create-a-mostly-seamless-logon-experience-for-your-remote-desktop-services-environment/</a:t>
            </a:r>
          </a:p>
          <a:p>
            <a:endParaRPr lang="en-US" dirty="0"/>
          </a:p>
          <a:p>
            <a:pPr fontAlgn="base"/>
            <a:r>
              <a:rPr lang="en-US" dirty="0"/>
              <a:t>In Windows Server 2012 R2, RD Connection Broker receives all incoming connection requests and determines what session host server will host the connection. So, when an RDP 8 client tries to verify the identity of the server it is connecting to, it is really verifying the identity of the RD Connection Broker.</a:t>
            </a:r>
          </a:p>
          <a:p>
            <a:pPr fontAlgn="base"/>
            <a:r>
              <a:rPr lang="en-US" dirty="0"/>
              <a:t>When thinking about how you’re going to set up the certificates on RD Connection Broker, consider the following:</a:t>
            </a:r>
          </a:p>
          <a:p>
            <a:pPr fontAlgn="base"/>
            <a:r>
              <a:rPr lang="en-US" dirty="0"/>
              <a:t>For Single Sign-On, RD Connection Broker identifies itself by its “Client Access Name”.</a:t>
            </a:r>
          </a:p>
          <a:p>
            <a:pPr fontAlgn="base"/>
            <a:r>
              <a:rPr lang="en-US" dirty="0"/>
              <a:t>The Client Access Name must be listed on the installed SSL certificate (or be covered by a wildcard certificate).</a:t>
            </a:r>
          </a:p>
          <a:p>
            <a:pPr fontAlgn="base"/>
            <a:r>
              <a:rPr lang="en-US" dirty="0"/>
              <a:t>The broker’s client access name must be resolvable in DNS that RD Connection Broker uses.</a:t>
            </a:r>
          </a:p>
          <a:p>
            <a:pPr fontAlgn="base"/>
            <a:r>
              <a:rPr lang="en-US" dirty="0"/>
              <a:t>Here is where things get a little tricky.  You know the name on the certificate must match the name RD Connection Broker uses to identify itself.  If you make your RD Connection Broker highly available, you set the client access name yourself, so you can choose a name that is listed on your certificate and resolvable in your company DNS. But if you have only one RD Connection Broker, by default the client access name is set as the computer name of the server and there is no obvious way to change it.</a:t>
            </a:r>
          </a:p>
          <a:p>
            <a:pPr fontAlgn="base"/>
            <a:r>
              <a:rPr lang="en-US" dirty="0"/>
              <a:t>How much this matters depends on the domain suffix of your internal domain. You can no longer get certificates for private domain suffixes from public CAs, so companies that use a private (e.g. .local) suffix for their internal domain have a dilemma: how to make the certificate name match the client access name, which also has to resolve in your corporate internal DNS.  I will explain how to reconcile a server name with a private suffix with the need to map the Client Access Name to the certificate in the “Connecting Through RD Gateway – Private Domain Suffix” section.  For now, just remember that this is something you’ll need to be careful of.</a:t>
            </a:r>
          </a:p>
          <a:p>
            <a:endParaRPr lang="en-US" dirty="0"/>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59</a:t>
            </a:fld>
            <a:endParaRPr lang="en-US"/>
          </a:p>
        </p:txBody>
      </p:sp>
    </p:spTree>
    <p:extLst>
      <p:ext uri="{BB962C8B-B14F-4D97-AF65-F5344CB8AC3E}">
        <p14:creationId xmlns:p14="http://schemas.microsoft.com/office/powerpoint/2010/main" val="267490756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3. Your RD Web Access server needs to communicate with your RDSH server using RPC to retrieve the list of RemoteApps.  Your </a:t>
            </a:r>
            <a:r>
              <a:rPr lang="en-US" sz="1200" b="0" i="0" kern="1200" dirty="0" err="1">
                <a:solidFill>
                  <a:schemeClr val="tx1"/>
                </a:solidFill>
                <a:effectLst/>
                <a:latin typeface="+mn-lt"/>
                <a:ea typeface="+mn-ea"/>
                <a:cs typeface="+mn-cs"/>
              </a:rPr>
              <a:t>RDWeb</a:t>
            </a:r>
            <a:r>
              <a:rPr lang="en-US" sz="1200" b="0" i="0" kern="1200" dirty="0">
                <a:solidFill>
                  <a:schemeClr val="tx1"/>
                </a:solidFill>
                <a:effectLst/>
                <a:latin typeface="+mn-lt"/>
                <a:ea typeface="+mn-ea"/>
                <a:cs typeface="+mn-cs"/>
              </a:rPr>
              <a:t> server's computer account needs to be a member of the </a:t>
            </a:r>
            <a:r>
              <a:rPr lang="en-US" sz="1200" b="0" i="0" u="sng" kern="1200" dirty="0">
                <a:solidFill>
                  <a:schemeClr val="tx1"/>
                </a:solidFill>
                <a:effectLst/>
                <a:latin typeface="+mn-lt"/>
                <a:ea typeface="+mn-ea"/>
                <a:cs typeface="+mn-cs"/>
              </a:rPr>
              <a:t>local</a:t>
            </a:r>
            <a:r>
              <a:rPr lang="en-US" sz="1200" b="0" i="0" kern="1200" dirty="0">
                <a:solidFill>
                  <a:schemeClr val="tx1"/>
                </a:solidFill>
                <a:effectLst/>
                <a:latin typeface="+mn-lt"/>
                <a:ea typeface="+mn-ea"/>
                <a:cs typeface="+mn-cs"/>
              </a:rPr>
              <a:t> TS Web Access Computers group on your RDSH server.</a:t>
            </a:r>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60</a:t>
            </a:fld>
            <a:endParaRPr lang="en-US"/>
          </a:p>
        </p:txBody>
      </p:sp>
    </p:spTree>
    <p:extLst>
      <p:ext uri="{BB962C8B-B14F-4D97-AF65-F5344CB8AC3E}">
        <p14:creationId xmlns:p14="http://schemas.microsoft.com/office/powerpoint/2010/main" val="34363857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EP or James ?</a:t>
            </a:r>
          </a:p>
          <a:p>
            <a:r>
              <a:rPr lang="en-US" dirty="0"/>
              <a:t>Push button deployment</a:t>
            </a:r>
          </a:p>
        </p:txBody>
      </p:sp>
      <p:sp>
        <p:nvSpPr>
          <p:cNvPr id="4" name="Slide Number Placeholder 3"/>
          <p:cNvSpPr>
            <a:spLocks noGrp="1"/>
          </p:cNvSpPr>
          <p:nvPr>
            <p:ph type="sldNum" sz="quarter" idx="10"/>
          </p:nvPr>
        </p:nvSpPr>
        <p:spPr/>
        <p:txBody>
          <a:bodyPr/>
          <a:lstStyle/>
          <a:p>
            <a:fld id="{82664CA1-A664-46D9-AB81-125AEB7C0CFB}" type="slidenum">
              <a:rPr lang="en-US" smtClean="0"/>
              <a:t>6</a:t>
            </a:fld>
            <a:endParaRPr lang="en-US"/>
          </a:p>
        </p:txBody>
      </p:sp>
    </p:spTree>
    <p:extLst>
      <p:ext uri="{BB962C8B-B14F-4D97-AF65-F5344CB8AC3E}">
        <p14:creationId xmlns:p14="http://schemas.microsoft.com/office/powerpoint/2010/main" val="32578577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dirty="0"/>
              <a:t>JL: do it</a:t>
            </a:r>
            <a:r>
              <a:rPr lang="en-US" baseline="0" dirty="0"/>
              <a:t> yourself</a:t>
            </a:r>
            <a:endParaRPr lang="en-US" dirty="0"/>
          </a:p>
          <a:p>
            <a:pPr lvl="1"/>
            <a:r>
              <a:rPr lang="en-US" dirty="0"/>
              <a:t>Deeper vis – needed for certification</a:t>
            </a:r>
          </a:p>
          <a:p>
            <a:pPr lvl="1"/>
            <a:r>
              <a:rPr lang="en-US" dirty="0"/>
              <a:t>EP:</a:t>
            </a:r>
            <a:r>
              <a:rPr lang="en-US" baseline="0" dirty="0"/>
              <a:t> providers can provide a custom service to their region or niche</a:t>
            </a:r>
          </a:p>
          <a:p>
            <a:pPr lvl="1"/>
            <a:r>
              <a:rPr lang="en-US" dirty="0"/>
              <a:t>http://</a:t>
            </a:r>
            <a:r>
              <a:rPr lang="en-US" dirty="0" err="1"/>
              <a:t>docs.aws.amazon.com</a:t>
            </a:r>
            <a:r>
              <a:rPr lang="en-US" dirty="0"/>
              <a:t>/</a:t>
            </a:r>
            <a:r>
              <a:rPr lang="en-US" dirty="0" err="1"/>
              <a:t>quickstart</a:t>
            </a:r>
            <a:r>
              <a:rPr lang="en-US" dirty="0"/>
              <a:t>/latest/</a:t>
            </a:r>
            <a:r>
              <a:rPr lang="en-US" dirty="0" err="1"/>
              <a:t>powershell-dsc</a:t>
            </a:r>
            <a:r>
              <a:rPr lang="en-US" dirty="0"/>
              <a:t>/</a:t>
            </a:r>
            <a:r>
              <a:rPr lang="en-US" dirty="0" err="1"/>
              <a:t>welcome.html</a:t>
            </a:r>
            <a:endParaRPr lang="en-US" dirty="0"/>
          </a:p>
          <a:p>
            <a:pPr lvl="1"/>
            <a:r>
              <a:rPr lang="en-US" sz="1200" kern="1200" dirty="0">
                <a:solidFill>
                  <a:schemeClr val="tx1"/>
                </a:solidFill>
                <a:latin typeface="+mn-lt"/>
                <a:ea typeface="+mn-ea"/>
                <a:cs typeface="+mn-cs"/>
              </a:rPr>
              <a:t>Remote Desktop Gateway on AWS</a:t>
            </a:r>
          </a:p>
          <a:p>
            <a:pPr lvl="1"/>
            <a:endParaRPr lang="en-US" dirty="0"/>
          </a:p>
          <a:p>
            <a:pPr lvl="1"/>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7</a:t>
            </a:fld>
            <a:endParaRPr lang="en-US"/>
          </a:p>
        </p:txBody>
      </p:sp>
    </p:spTree>
    <p:extLst>
      <p:ext uri="{BB962C8B-B14F-4D97-AF65-F5344CB8AC3E}">
        <p14:creationId xmlns:p14="http://schemas.microsoft.com/office/powerpoint/2010/main" val="13158522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EP:1300</a:t>
            </a:r>
          </a:p>
          <a:p>
            <a:endParaRPr lang="en-US" dirty="0"/>
          </a:p>
          <a:p>
            <a:r>
              <a:rPr lang="en-US" dirty="0"/>
              <a:t>Focus – as in 365</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a:solidFill>
                  <a:srgbClr val="FFC000"/>
                </a:solidFill>
                <a:latin typeface="Calibri" panose="020F0502020204030204" pitchFamily="34" charset="0"/>
              </a:rPr>
              <a:t>Load testing </a:t>
            </a:r>
            <a:r>
              <a:rPr lang="en-US" sz="1200" dirty="0">
                <a:latin typeface="Calibri" panose="020F0502020204030204" pitchFamily="34" charset="0"/>
              </a:rPr>
              <a:t>using on-demand instances</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8</a:t>
            </a:fld>
            <a:endParaRPr lang="en-US"/>
          </a:p>
        </p:txBody>
      </p:sp>
    </p:spTree>
    <p:extLst>
      <p:ext uri="{BB962C8B-B14F-4D97-AF65-F5344CB8AC3E}">
        <p14:creationId xmlns:p14="http://schemas.microsoft.com/office/powerpoint/2010/main" val="648229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a:t>
            </a:r>
            <a:r>
              <a:rPr lang="en-US" baseline="0" dirty="0"/>
              <a:t> at </a:t>
            </a:r>
            <a:r>
              <a:rPr lang="en-US" dirty="0"/>
              <a:t>1300</a:t>
            </a:r>
          </a:p>
          <a:p>
            <a:r>
              <a:rPr lang="en-US" dirty="0"/>
              <a:t>Size the instances</a:t>
            </a:r>
          </a:p>
          <a:p>
            <a:r>
              <a:rPr lang="en-US" dirty="0"/>
              <a:t>Visio/</a:t>
            </a:r>
            <a:r>
              <a:rPr lang="en-US" dirty="0" err="1"/>
              <a:t>Cloudcraft</a:t>
            </a:r>
            <a:r>
              <a:rPr lang="en-US" dirty="0"/>
              <a:t>?</a:t>
            </a:r>
          </a:p>
          <a:p>
            <a:r>
              <a:rPr lang="en-US" dirty="0"/>
              <a:t>Track your work?</a:t>
            </a:r>
          </a:p>
          <a:p>
            <a:r>
              <a:rPr lang="en-US" dirty="0"/>
              <a:t>Plan for redundancy</a:t>
            </a:r>
          </a:p>
          <a:p>
            <a:r>
              <a:rPr lang="en-US" dirty="0"/>
              <a:t>Do a lot of testing?</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9</a:t>
            </a:fld>
            <a:endParaRPr lang="en-US"/>
          </a:p>
        </p:txBody>
      </p:sp>
    </p:spTree>
    <p:extLst>
      <p:ext uri="{BB962C8B-B14F-4D97-AF65-F5344CB8AC3E}">
        <p14:creationId xmlns:p14="http://schemas.microsoft.com/office/powerpoint/2010/main" val="39449811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10</a:t>
            </a:fld>
            <a:endParaRPr lang="en-US"/>
          </a:p>
        </p:txBody>
      </p:sp>
    </p:spTree>
    <p:extLst>
      <p:ext uri="{BB962C8B-B14F-4D97-AF65-F5344CB8AC3E}">
        <p14:creationId xmlns:p14="http://schemas.microsoft.com/office/powerpoint/2010/main" val="19193744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 Id="rId1" Type="http://schemas.openxmlformats.org/officeDocument/2006/relationships/slideMaster" Target="../slideMasters/slideMaster1.xml"/><Relationship Id="rId2" Type="http://schemas.openxmlformats.org/officeDocument/2006/relationships/diagramData" Target="../diagrams/data5.xml"/></Relationships>
</file>

<file path=ppt/slideLayouts/_rels/slideLayout2.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Master" Target="../slideMasters/slideMaster1.xml"/><Relationship Id="rId2" Type="http://schemas.openxmlformats.org/officeDocument/2006/relationships/diagramData" Target="../diagrams/data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Master" Target="../slideMasters/slideMaster1.xml"/><Relationship Id="rId2" Type="http://schemas.openxmlformats.org/officeDocument/2006/relationships/diagramData" Target="../diagrams/data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 Id="rId1" Type="http://schemas.openxmlformats.org/officeDocument/2006/relationships/slideMaster" Target="../slideMasters/slideMaster1.xml"/><Relationship Id="rId2" Type="http://schemas.openxmlformats.org/officeDocument/2006/relationships/diagramData" Target="../diagrams/data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 Id="rId1" Type="http://schemas.openxmlformats.org/officeDocument/2006/relationships/slideMaster" Target="../slideMasters/slideMaster1.xml"/><Relationship Id="rId2" Type="http://schemas.openxmlformats.org/officeDocument/2006/relationships/diagramData" Target="../diagrams/data4.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5"/>
            <a:ext cx="9144000" cy="2112963"/>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6105529"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8"/>
          <p:cNvSpPr>
            <a:spLocks noGrp="1"/>
          </p:cNvSpPr>
          <p:nvPr>
            <p:ph type="ctrTitle"/>
          </p:nvPr>
        </p:nvSpPr>
        <p:spPr>
          <a:xfrm>
            <a:off x="429064" y="3337560"/>
            <a:ext cx="6480048" cy="2301240"/>
          </a:xfrm>
        </p:spPr>
        <p:txBody>
          <a:bodyPr rIns="45720"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a:t>Click to edit Master title style</a:t>
            </a:r>
          </a:p>
        </p:txBody>
      </p:sp>
      <p:sp>
        <p:nvSpPr>
          <p:cNvPr id="17" name="Subtitle 16"/>
          <p:cNvSpPr>
            <a:spLocks noGrp="1"/>
          </p:cNvSpPr>
          <p:nvPr>
            <p:ph type="subTitle" idx="1"/>
          </p:nvPr>
        </p:nvSpPr>
        <p:spPr>
          <a:xfrm>
            <a:off x="433050" y="1544812"/>
            <a:ext cx="6480048" cy="1752600"/>
          </a:xfrm>
        </p:spPr>
        <p:txBody>
          <a:bodyPr tIns="0" rIns="45720" bIns="0" anchor="b">
            <a:normAutofit/>
          </a:bodyPr>
          <a:lstStyle>
            <a:lvl1pPr marL="0" indent="0" algn="r">
              <a:buNone/>
              <a:defRPr sz="2000">
                <a:solidFill>
                  <a:schemeClr val="tx1"/>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30" name="Date Placeholder 29"/>
          <p:cNvSpPr>
            <a:spLocks noGrp="1"/>
          </p:cNvSpPr>
          <p:nvPr>
            <p:ph type="dt" sz="half" idx="10"/>
          </p:nvPr>
        </p:nvSpPr>
        <p:spPr/>
        <p:txBody>
          <a:bodyPr/>
          <a:lstStyle/>
          <a:p>
            <a:fld id="{4B179FDC-CA72-4A62-9D0A-24CB3658FAAC}" type="datetimeFigureOut">
              <a:rPr lang="en-US" smtClean="0"/>
              <a:t>7/25/16</a:t>
            </a:fld>
            <a:endParaRPr lang="en-US"/>
          </a:p>
        </p:txBody>
      </p:sp>
      <p:sp>
        <p:nvSpPr>
          <p:cNvPr id="19" name="Footer Placeholder 18"/>
          <p:cNvSpPr>
            <a:spLocks noGrp="1"/>
          </p:cNvSpPr>
          <p:nvPr>
            <p:ph type="ftr" sz="quarter" idx="11"/>
          </p:nvPr>
        </p:nvSpPr>
        <p:spPr/>
        <p:txBody>
          <a:bodyPr/>
          <a:lstStyle/>
          <a:p>
            <a:endParaRPr lang="en-US"/>
          </a:p>
        </p:txBody>
      </p:sp>
      <p:sp>
        <p:nvSpPr>
          <p:cNvPr id="27" name="Slide Number Placeholder 26"/>
          <p:cNvSpPr>
            <a:spLocks noGrp="1"/>
          </p:cNvSpPr>
          <p:nvPr>
            <p:ph type="sldNum" sz="quarter" idx="12"/>
          </p:nvPr>
        </p:nvSpPr>
        <p:spPr/>
        <p:txBody>
          <a:bodyPr/>
          <a:lstStyle/>
          <a:p>
            <a:fld id="{0FBC31DE-EB8E-42E0-8E5A-710BA7942884}"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56732" y="1705709"/>
            <a:ext cx="3053868" cy="1253808"/>
          </a:xfrm>
        </p:spPr>
        <p:txBody>
          <a:bodyPr anchor="b"/>
          <a:lstStyle>
            <a:lvl1pPr algn="l">
              <a:buNone/>
              <a:defRPr sz="2200" b="1">
                <a:solidFill>
                  <a:schemeClr val="accent1"/>
                </a:solidFill>
              </a:defRPr>
            </a:lvl1pPr>
          </a:lstStyle>
          <a:p>
            <a:r>
              <a:rPr kumimoji="0" lang="en-US"/>
              <a:t>Click to edit Master title style</a:t>
            </a:r>
          </a:p>
        </p:txBody>
      </p:sp>
      <p:sp>
        <p:nvSpPr>
          <p:cNvPr id="3" name="Picture Placeholder 2"/>
          <p:cNvSpPr>
            <a:spLocks noGrp="1"/>
          </p:cNvSpPr>
          <p:nvPr>
            <p:ph type="pic" idx="1"/>
          </p:nvPr>
        </p:nvSpPr>
        <p:spPr>
          <a:xfrm>
            <a:off x="1065628" y="1019907"/>
            <a:ext cx="4114800" cy="411480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lstStyle>
            <a:lvl1pPr marL="0" indent="0">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5556734" y="2998765"/>
            <a:ext cx="3053866" cy="2663483"/>
          </a:xfrm>
        </p:spPr>
        <p:txBody>
          <a:bodyPr lIns="45720" rIns="45720"/>
          <a:lstStyle>
            <a:lvl1pPr marL="0" indent="0">
              <a:buFontTx/>
              <a:buNone/>
              <a:defRPr sz="12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a:xfrm>
            <a:off x="457200" y="6422064"/>
            <a:ext cx="2133600" cy="365125"/>
          </a:xfrm>
        </p:spPr>
        <p:txBody>
          <a:bodyPr/>
          <a:lstStyle/>
          <a:p>
            <a:fld id="{4B179FDC-CA72-4A62-9D0A-24CB3658FAAC}" type="datetimeFigureOut">
              <a:rPr lang="en-US" smtClean="0"/>
              <a:t>7/25/16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C31DE-EB8E-42E0-8E5A-710BA7942884}" type="slidenum">
              <a:rPr lang="en-US" smtClean="0"/>
              <a:t>‹#›</a:t>
            </a:fld>
            <a:endParaRPr lang="en-US"/>
          </a:p>
        </p:txBody>
      </p:sp>
      <p:graphicFrame>
        <p:nvGraphicFramePr>
          <p:cNvPr id="8" name="Content Placeholder 4"/>
          <p:cNvGraphicFramePr>
            <a:graphicFrameLocks/>
          </p:cNvGraphicFramePr>
          <p:nvPr userDrawn="1">
            <p:extLst>
              <p:ext uri="{D42A27DB-BD31-4B8C-83A1-F6EECF244321}">
                <p14:modId xmlns:p14="http://schemas.microsoft.com/office/powerpoint/2010/main" val="1424184169"/>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4B179FDC-CA72-4A62-9D0A-24CB3658FAAC}" type="datetimeFigureOut">
              <a:rPr lang="en-US" smtClean="0"/>
              <a:t>7/25/16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C31DE-EB8E-42E0-8E5A-710BA7942884}" type="slidenum">
              <a:rPr lang="en-US" smtClean="0"/>
              <a:t>‹#›</a:t>
            </a:fld>
            <a:endParaRPr lang="en-US"/>
          </a:p>
        </p:txBody>
      </p:sp>
      <p:graphicFrame>
        <p:nvGraphicFramePr>
          <p:cNvPr id="7" name="Content Placeholder 4"/>
          <p:cNvGraphicFramePr>
            <a:graphicFrameLocks/>
          </p:cNvGraphicFramePr>
          <p:nvPr userDrawn="1">
            <p:extLst>
              <p:ext uri="{D42A27DB-BD31-4B8C-83A1-F6EECF244321}">
                <p14:modId xmlns:p14="http://schemas.microsoft.com/office/powerpoint/2010/main" val="1424184169"/>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5"/>
            <a:ext cx="9144000" cy="2112963"/>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6105529"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2" name="Title 1"/>
          <p:cNvSpPr>
            <a:spLocks noGrp="1"/>
          </p:cNvSpPr>
          <p:nvPr>
            <p:ph type="title"/>
          </p:nvPr>
        </p:nvSpPr>
        <p:spPr>
          <a:xfrm>
            <a:off x="685800" y="3583837"/>
            <a:ext cx="6629400" cy="1826363"/>
          </a:xfrm>
        </p:spPr>
        <p:txBody>
          <a:bodyPr tIns="0" bIns="0" anchor="t"/>
          <a:lstStyle>
            <a:lvl1pPr algn="l">
              <a:buNone/>
              <a:defRPr sz="42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a:t>Click to edit Master title style</a:t>
            </a:r>
          </a:p>
        </p:txBody>
      </p:sp>
      <p:sp>
        <p:nvSpPr>
          <p:cNvPr id="3" name="Text Placeholder 2"/>
          <p:cNvSpPr>
            <a:spLocks noGrp="1"/>
          </p:cNvSpPr>
          <p:nvPr>
            <p:ph type="body" idx="1"/>
          </p:nvPr>
        </p:nvSpPr>
        <p:spPr>
          <a:xfrm>
            <a:off x="685800" y="2485800"/>
            <a:ext cx="6629400" cy="1066688"/>
          </a:xfrm>
        </p:spPr>
        <p:txBody>
          <a:bodyPr lIns="45720" tIns="0" rIns="45720" bIns="0" anchor="b"/>
          <a:lstStyle>
            <a:lvl1pPr marL="0" indent="0" algn="l">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4B179FDC-CA72-4A62-9D0A-24CB3658FAAC}" type="datetimeFigureOut">
              <a:rPr lang="en-US" smtClean="0"/>
              <a:t>7/25/16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C31DE-EB8E-42E0-8E5A-710BA7942884}"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7467600" cy="1143000"/>
          </a:xfrm>
        </p:spPr>
        <p:txBody>
          <a:bodyPr/>
          <a:lstStyle/>
          <a:p>
            <a:r>
              <a:rPr kumimoji="0" lang="en-US"/>
              <a:t>Click to edit Master title style</a:t>
            </a:r>
          </a:p>
        </p:txBody>
      </p:sp>
      <p:sp>
        <p:nvSpPr>
          <p:cNvPr id="3" name="Content Placeholder 2"/>
          <p:cNvSpPr>
            <a:spLocks noGrp="1"/>
          </p:cNvSpPr>
          <p:nvPr>
            <p:ph sz="half" idx="1"/>
          </p:nvPr>
        </p:nvSpPr>
        <p:spPr>
          <a:xfrm>
            <a:off x="457200" y="1600201"/>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267200" y="1600201"/>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4B179FDC-CA72-4A62-9D0A-24CB3658FAAC}" type="datetimeFigureOut">
              <a:rPr lang="en-US" smtClean="0"/>
              <a:t>7/25/16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C31DE-EB8E-42E0-8E5A-710BA7942884}" type="slidenum">
              <a:rPr lang="en-US" smtClean="0"/>
              <a:t>‹#›</a:t>
            </a:fld>
            <a:endParaRPr lang="en-US"/>
          </a:p>
        </p:txBody>
      </p:sp>
      <p:graphicFrame>
        <p:nvGraphicFramePr>
          <p:cNvPr id="8" name="Content Placeholder 4"/>
          <p:cNvGraphicFramePr>
            <a:graphicFrameLocks/>
          </p:cNvGraphicFramePr>
          <p:nvPr userDrawn="1">
            <p:extLst>
              <p:ext uri="{D42A27DB-BD31-4B8C-83A1-F6EECF244321}">
                <p14:modId xmlns:p14="http://schemas.microsoft.com/office/powerpoint/2010/main" val="1424184169"/>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B179FDC-CA72-4A62-9D0A-24CB3658FAAC}" type="datetimeFigureOut">
              <a:rPr lang="en-US" smtClean="0"/>
              <a:t>7/25/16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BC31DE-EB8E-42E0-8E5A-710BA7942884}" type="slidenum">
              <a:rPr lang="en-US" smtClean="0"/>
              <a:t>‹#›</a:t>
            </a:fld>
            <a:endParaRPr lang="en-US"/>
          </a:p>
        </p:txBody>
      </p:sp>
    </p:spTree>
    <p:extLst>
      <p:ext uri="{BB962C8B-B14F-4D97-AF65-F5344CB8AC3E}">
        <p14:creationId xmlns:p14="http://schemas.microsoft.com/office/powerpoint/2010/main" val="3752828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1"/>
            <a:ext cx="8229600" cy="11430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457200" y="5486400"/>
            <a:ext cx="4040188"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9" y="5486400"/>
            <a:ext cx="4041775"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1516913"/>
            <a:ext cx="4040188"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9" y="1516913"/>
            <a:ext cx="4041775"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4B179FDC-CA72-4A62-9D0A-24CB3658FAAC}" type="datetimeFigureOut">
              <a:rPr lang="en-US" smtClean="0"/>
              <a:t>7/25/16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BC31DE-EB8E-42E0-8E5A-710BA7942884}" type="slidenum">
              <a:rPr lang="en-US" smtClean="0"/>
              <a:t>‹#›</a:t>
            </a:fld>
            <a:endParaRPr lang="en-US"/>
          </a:p>
        </p:txBody>
      </p:sp>
      <p:graphicFrame>
        <p:nvGraphicFramePr>
          <p:cNvPr id="10" name="Content Placeholder 4"/>
          <p:cNvGraphicFramePr>
            <a:graphicFrameLocks/>
          </p:cNvGraphicFramePr>
          <p:nvPr userDrawn="1">
            <p:extLst>
              <p:ext uri="{D42A27DB-BD31-4B8C-83A1-F6EECF244321}">
                <p14:modId xmlns:p14="http://schemas.microsoft.com/office/powerpoint/2010/main" val="1424184169"/>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320"/>
            <a:ext cx="7470648" cy="1143000"/>
          </a:xfrm>
        </p:spPr>
        <p:txBody>
          <a:bodyPr anchor="ctr"/>
          <a:lstStyle>
            <a:lvl1pPr algn="l">
              <a:defRPr sz="4600"/>
            </a:lvl1pPr>
          </a:lstStyle>
          <a:p>
            <a:r>
              <a:rPr kumimoji="0" lang="en-US"/>
              <a:t>Click to edit Master title style</a:t>
            </a:r>
          </a:p>
        </p:txBody>
      </p:sp>
      <p:sp>
        <p:nvSpPr>
          <p:cNvPr id="7" name="Date Placeholder 6"/>
          <p:cNvSpPr>
            <a:spLocks noGrp="1"/>
          </p:cNvSpPr>
          <p:nvPr>
            <p:ph type="dt" sz="half" idx="10"/>
          </p:nvPr>
        </p:nvSpPr>
        <p:spPr/>
        <p:txBody>
          <a:bodyPr/>
          <a:lstStyle/>
          <a:p>
            <a:fld id="{4B179FDC-CA72-4A62-9D0A-24CB3658FAAC}" type="datetimeFigureOut">
              <a:rPr lang="en-US" smtClean="0"/>
              <a:t>7/25/16</a:t>
            </a:fld>
            <a:endParaRPr lang="en-US"/>
          </a:p>
        </p:txBody>
      </p:sp>
      <p:sp>
        <p:nvSpPr>
          <p:cNvPr id="8" name="Slide Number Placeholder 7"/>
          <p:cNvSpPr>
            <a:spLocks noGrp="1"/>
          </p:cNvSpPr>
          <p:nvPr>
            <p:ph type="sldNum" sz="quarter" idx="11"/>
          </p:nvPr>
        </p:nvSpPr>
        <p:spPr/>
        <p:txBody>
          <a:bodyPr/>
          <a:lstStyle/>
          <a:p>
            <a:fld id="{0FBC31DE-EB8E-42E0-8E5A-710BA7942884}" type="slidenum">
              <a:rPr lang="en-US" smtClean="0"/>
              <a:t>‹#›</a:t>
            </a:fld>
            <a:endParaRPr lang="en-US"/>
          </a:p>
        </p:txBody>
      </p:sp>
      <p:sp>
        <p:nvSpPr>
          <p:cNvPr id="9" name="Footer Placeholder 8"/>
          <p:cNvSpPr>
            <a:spLocks noGrp="1"/>
          </p:cNvSpPr>
          <p:nvPr>
            <p:ph type="ftr" sz="quarter" idx="12"/>
          </p:nvPr>
        </p:nvSpPr>
        <p:spPr/>
        <p:txBody>
          <a:bodyPr/>
          <a:lstStyle/>
          <a:p>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179FDC-CA72-4A62-9D0A-24CB3658FAAC}" type="datetimeFigureOut">
              <a:rPr lang="en-US" smtClean="0"/>
              <a:t>7/25/16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BC31DE-EB8E-42E0-8E5A-710BA7942884}"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185529"/>
            <a:ext cx="3200400" cy="730251"/>
          </a:xfrm>
        </p:spPr>
        <p:txBody>
          <a:bodyPr tIns="0" bIns="0" anchor="t"/>
          <a:lstStyle>
            <a:lvl1pPr algn="l">
              <a:buNone/>
              <a:defRPr sz="1800" b="1">
                <a:solidFill>
                  <a:schemeClr val="accent1"/>
                </a:solidFill>
              </a:defRPr>
            </a:lvl1pPr>
          </a:lstStyle>
          <a:p>
            <a:r>
              <a:rPr kumimoji="0" lang="en-US"/>
              <a:t>Click to edit Master title style</a:t>
            </a:r>
          </a:p>
        </p:txBody>
      </p:sp>
      <p:sp>
        <p:nvSpPr>
          <p:cNvPr id="3" name="Text Placeholder 2"/>
          <p:cNvSpPr>
            <a:spLocks noGrp="1"/>
          </p:cNvSpPr>
          <p:nvPr>
            <p:ph type="body" idx="2"/>
          </p:nvPr>
        </p:nvSpPr>
        <p:spPr>
          <a:xfrm>
            <a:off x="457200" y="214424"/>
            <a:ext cx="2743200" cy="914400"/>
          </a:xfrm>
        </p:spPr>
        <p:txBody>
          <a:bodyPr lIns="45720" tIns="0" rIns="45720" bIns="0" anchor="b"/>
          <a:lstStyle>
            <a:lvl1pPr marL="0" indent="0" algn="l">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4" name="Content Placeholder 3"/>
          <p:cNvSpPr>
            <a:spLocks noGrp="1"/>
          </p:cNvSpPr>
          <p:nvPr>
            <p:ph sz="half" idx="1"/>
          </p:nvPr>
        </p:nvSpPr>
        <p:spPr>
          <a:xfrm>
            <a:off x="457200" y="1981200"/>
            <a:ext cx="7086600" cy="3810000"/>
          </a:xfrm>
        </p:spPr>
        <p:txBody>
          <a:bodyPr/>
          <a:lstStyle>
            <a:lvl1pPr>
              <a:defRPr sz="2800"/>
            </a:lvl1pPr>
            <a:lvl2pPr>
              <a:defRPr sz="2400"/>
            </a:lvl2pPr>
            <a:lvl3pPr>
              <a:defRPr sz="2200"/>
            </a:lvl3pPr>
            <a:lvl4pPr>
              <a:defRPr sz="2000"/>
            </a:lvl4pPr>
            <a:lvl5pPr>
              <a:defRPr sz="20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4B179FDC-CA72-4A62-9D0A-24CB3658FAAC}" type="datetimeFigureOut">
              <a:rPr lang="en-US" smtClean="0"/>
              <a:t>7/25/16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156448" y="6422064"/>
            <a:ext cx="762000" cy="365125"/>
          </a:xfrm>
        </p:spPr>
        <p:txBody>
          <a:bodyPr/>
          <a:lstStyle/>
          <a:p>
            <a:fld id="{0FBC31DE-EB8E-42E0-8E5A-710BA7942884}" type="slidenum">
              <a:rPr lang="en-US" smtClean="0"/>
              <a:t>‹#›</a:t>
            </a:fld>
            <a:endParaRPr lang="en-US"/>
          </a:p>
        </p:txBody>
      </p:sp>
      <p:graphicFrame>
        <p:nvGraphicFramePr>
          <p:cNvPr id="8" name="Content Placeholder 4"/>
          <p:cNvGraphicFramePr>
            <a:graphicFrameLocks/>
          </p:cNvGraphicFramePr>
          <p:nvPr userDrawn="1">
            <p:extLst>
              <p:ext uri="{D42A27DB-BD31-4B8C-83A1-F6EECF244321}">
                <p14:modId xmlns:p14="http://schemas.microsoft.com/office/powerpoint/2010/main" val="1424184169"/>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Freeform 11"/>
          <p:cNvSpPr>
            <a:spLocks/>
          </p:cNvSpPr>
          <p:nvPr/>
        </p:nvSpPr>
        <p:spPr bwMode="auto">
          <a:xfrm>
            <a:off x="0" y="4752125"/>
            <a:ext cx="9144000" cy="2112963"/>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16" name="Freeform 15"/>
          <p:cNvSpPr>
            <a:spLocks/>
          </p:cNvSpPr>
          <p:nvPr/>
        </p:nvSpPr>
        <p:spPr bwMode="auto">
          <a:xfrm>
            <a:off x="7315200" y="0"/>
            <a:ext cx="18288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Placeholder 8"/>
          <p:cNvSpPr>
            <a:spLocks noGrp="1"/>
          </p:cNvSpPr>
          <p:nvPr>
            <p:ph type="title"/>
          </p:nvPr>
        </p:nvSpPr>
        <p:spPr>
          <a:xfrm>
            <a:off x="457200" y="274639"/>
            <a:ext cx="7467600" cy="1143000"/>
          </a:xfrm>
          <a:prstGeom prst="rect">
            <a:avLst/>
          </a:prstGeom>
        </p:spPr>
        <p:txBody>
          <a:bodyPr vert="horz" lIns="45720" rIns="45720" anchor="ctr">
            <a:normAutofit/>
          </a:bodyPr>
          <a:lstStyle/>
          <a:p>
            <a:r>
              <a:rPr kumimoji="0" lang="en-US"/>
              <a:t>Click to edit Master title style</a:t>
            </a:r>
          </a:p>
        </p:txBody>
      </p:sp>
      <p:sp>
        <p:nvSpPr>
          <p:cNvPr id="30" name="Text Placeholder 29"/>
          <p:cNvSpPr>
            <a:spLocks noGrp="1"/>
          </p:cNvSpPr>
          <p:nvPr>
            <p:ph type="body" idx="1"/>
          </p:nvPr>
        </p:nvSpPr>
        <p:spPr>
          <a:xfrm>
            <a:off x="457200" y="1600201"/>
            <a:ext cx="74676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457200" y="6422064"/>
            <a:ext cx="2133600" cy="365125"/>
          </a:xfrm>
          <a:prstGeom prst="rect">
            <a:avLst/>
          </a:prstGeom>
        </p:spPr>
        <p:txBody>
          <a:bodyPr vert="horz" bIns="0" anchor="b"/>
          <a:lstStyle>
            <a:lvl1pPr algn="l" eaLnBrk="1" latinLnBrk="0" hangingPunct="1">
              <a:defRPr kumimoji="0" sz="1000">
                <a:solidFill>
                  <a:schemeClr val="tx2">
                    <a:shade val="50000"/>
                  </a:schemeClr>
                </a:solidFill>
              </a:defRPr>
            </a:lvl1pPr>
          </a:lstStyle>
          <a:p>
            <a:fld id="{4B179FDC-CA72-4A62-9D0A-24CB3658FAAC}" type="datetimeFigureOut">
              <a:rPr lang="en-US" smtClean="0"/>
              <a:t>7/25/16</a:t>
            </a:fld>
            <a:endParaRPr lang="en-US"/>
          </a:p>
        </p:txBody>
      </p:sp>
      <p:sp>
        <p:nvSpPr>
          <p:cNvPr id="22" name="Footer Placeholder 21"/>
          <p:cNvSpPr>
            <a:spLocks noGrp="1"/>
          </p:cNvSpPr>
          <p:nvPr>
            <p:ph type="ftr" sz="quarter" idx="3"/>
          </p:nvPr>
        </p:nvSpPr>
        <p:spPr>
          <a:xfrm>
            <a:off x="3124200" y="6422064"/>
            <a:ext cx="2895600" cy="365125"/>
          </a:xfrm>
          <a:prstGeom prst="rect">
            <a:avLst/>
          </a:prstGeom>
        </p:spPr>
        <p:txBody>
          <a:bodyPr vert="horz" lIns="0" rIns="0" bIns="0" anchor="b"/>
          <a:lstStyle>
            <a:lvl1pPr algn="ctr" eaLnBrk="1" latinLnBrk="0" hangingPunct="1">
              <a:defRPr kumimoji="0" sz="1000">
                <a:solidFill>
                  <a:schemeClr val="tx2">
                    <a:shade val="50000"/>
                  </a:schemeClr>
                </a:solidFill>
              </a:defRPr>
            </a:lvl1pPr>
          </a:lstStyle>
          <a:p>
            <a:endParaRPr lang="en-US"/>
          </a:p>
        </p:txBody>
      </p:sp>
      <p:sp>
        <p:nvSpPr>
          <p:cNvPr id="18" name="Slide Number Placeholder 17"/>
          <p:cNvSpPr>
            <a:spLocks noGrp="1"/>
          </p:cNvSpPr>
          <p:nvPr>
            <p:ph type="sldNum" sz="quarter" idx="4"/>
          </p:nvPr>
        </p:nvSpPr>
        <p:spPr>
          <a:xfrm>
            <a:off x="8153400" y="6422064"/>
            <a:ext cx="762000" cy="365125"/>
          </a:xfrm>
          <a:prstGeom prst="rect">
            <a:avLst/>
          </a:prstGeom>
        </p:spPr>
        <p:txBody>
          <a:bodyPr vert="horz" lIns="0" tIns="0" rIns="0" bIns="0" anchor="b"/>
          <a:lstStyle>
            <a:lvl1pPr algn="r" eaLnBrk="1" latinLnBrk="0" hangingPunct="1">
              <a:defRPr kumimoji="0" sz="1000">
                <a:solidFill>
                  <a:schemeClr val="tx2">
                    <a:shade val="50000"/>
                  </a:schemeClr>
                </a:solidFill>
              </a:defRPr>
            </a:lvl1pPr>
          </a:lstStyle>
          <a:p>
            <a:fld id="{0FBC31DE-EB8E-42E0-8E5A-710BA7942884}" type="slidenum">
              <a:rPr lang="en-US" smtClean="0"/>
              <a:t>‹#›</a:t>
            </a:fld>
            <a:endParaRPr lang="en-US"/>
          </a:p>
        </p:txBody>
      </p:sp>
    </p:spTree>
  </p:cSld>
  <p:clrMap bg1="dk1" tx1="lt1" bg2="dk2" tx2="lt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40" r:id="rId5"/>
    <p:sldLayoutId id="2147483833" r:id="rId6"/>
    <p:sldLayoutId id="2147483834" r:id="rId7"/>
    <p:sldLayoutId id="2147483835" r:id="rId8"/>
    <p:sldLayoutId id="2147483836" r:id="rId9"/>
    <p:sldLayoutId id="2147483837" r:id="rId10"/>
  </p:sldLayoutIdLst>
  <p:txStyles>
    <p:titleStyle>
      <a:lvl1pPr algn="l" rtl="0" eaLnBrk="1" latinLnBrk="0" hangingPunct="1">
        <a:spcBef>
          <a:spcPct val="0"/>
        </a:spcBef>
        <a:buNone/>
        <a:defRPr kumimoji="0" sz="4600" kern="1200">
          <a:solidFill>
            <a:schemeClr val="tx1"/>
          </a:solidFill>
          <a:latin typeface="+mj-lt"/>
          <a:ea typeface="+mj-ea"/>
          <a:cs typeface="+mj-cs"/>
        </a:defRPr>
      </a:lvl1pPr>
    </p:titleStyle>
    <p:body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diagramData" Target="../diagrams/data13.xml"/><Relationship Id="rId8" Type="http://schemas.openxmlformats.org/officeDocument/2006/relationships/diagramLayout" Target="../diagrams/layout13.xml"/><Relationship Id="rId9" Type="http://schemas.openxmlformats.org/officeDocument/2006/relationships/diagramQuickStyle" Target="../diagrams/quickStyle13.xml"/><Relationship Id="rId10" Type="http://schemas.openxmlformats.org/officeDocument/2006/relationships/diagramColors" Target="../diagrams/colors13.xml"/><Relationship Id="rId11" Type="http://schemas.microsoft.com/office/2007/relationships/diagramDrawing" Target="../diagrams/drawing13.xml"/><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4.xml"/><Relationship Id="rId4" Type="http://schemas.openxmlformats.org/officeDocument/2006/relationships/diagramLayout" Target="../diagrams/layout14.xml"/><Relationship Id="rId5" Type="http://schemas.openxmlformats.org/officeDocument/2006/relationships/diagramQuickStyle" Target="../diagrams/quickStyle14.xml"/><Relationship Id="rId6" Type="http://schemas.openxmlformats.org/officeDocument/2006/relationships/diagramColors" Target="../diagrams/colors14.xml"/><Relationship Id="rId7" Type="http://schemas.microsoft.com/office/2007/relationships/diagramDrawing" Target="../diagrams/drawing14.xml"/><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1" Type="http://schemas.openxmlformats.org/officeDocument/2006/relationships/diagramColors" Target="../diagrams/colors15.xml"/><Relationship Id="rId12" Type="http://schemas.microsoft.com/office/2007/relationships/diagramDrawing" Target="../diagrams/drawing15.xml"/><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6" Type="http://schemas.openxmlformats.org/officeDocument/2006/relationships/image" Target="../media/image22.png"/><Relationship Id="rId7" Type="http://schemas.openxmlformats.org/officeDocument/2006/relationships/image" Target="../media/image23.png"/><Relationship Id="rId8" Type="http://schemas.openxmlformats.org/officeDocument/2006/relationships/diagramData" Target="../diagrams/data15.xml"/><Relationship Id="rId9" Type="http://schemas.openxmlformats.org/officeDocument/2006/relationships/diagramLayout" Target="../diagrams/layout15.xml"/><Relationship Id="rId10" Type="http://schemas.openxmlformats.org/officeDocument/2006/relationships/diagramQuickStyle" Target="../diagrams/quickStyle15.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6.xml"/><Relationship Id="rId4" Type="http://schemas.openxmlformats.org/officeDocument/2006/relationships/diagramLayout" Target="../diagrams/layout16.xml"/><Relationship Id="rId5" Type="http://schemas.openxmlformats.org/officeDocument/2006/relationships/diagramQuickStyle" Target="../diagrams/quickStyle16.xml"/><Relationship Id="rId6" Type="http://schemas.openxmlformats.org/officeDocument/2006/relationships/diagramColors" Target="../diagrams/colors16.xml"/><Relationship Id="rId7" Type="http://schemas.microsoft.com/office/2007/relationships/diagramDrawing" Target="../diagrams/drawing16.xml"/><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7.xml"/><Relationship Id="rId4" Type="http://schemas.openxmlformats.org/officeDocument/2006/relationships/diagramLayout" Target="../diagrams/layout17.xml"/><Relationship Id="rId5" Type="http://schemas.openxmlformats.org/officeDocument/2006/relationships/diagramQuickStyle" Target="../diagrams/quickStyle17.xml"/><Relationship Id="rId6" Type="http://schemas.openxmlformats.org/officeDocument/2006/relationships/diagramColors" Target="../diagrams/colors17.xml"/><Relationship Id="rId7" Type="http://schemas.microsoft.com/office/2007/relationships/diagramDrawing" Target="../diagrams/drawing17.xml"/><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hyperlink" Target="https://en.wikipedia.org/wiki/Network_address_translation" TargetMode="External"/><Relationship Id="rId4" Type="http://schemas.openxmlformats.org/officeDocument/2006/relationships/diagramData" Target="../diagrams/data18.xml"/><Relationship Id="rId5" Type="http://schemas.openxmlformats.org/officeDocument/2006/relationships/diagramLayout" Target="../diagrams/layout18.xml"/><Relationship Id="rId6" Type="http://schemas.openxmlformats.org/officeDocument/2006/relationships/diagramQuickStyle" Target="../diagrams/quickStyle18.xml"/><Relationship Id="rId7" Type="http://schemas.openxmlformats.org/officeDocument/2006/relationships/diagramColors" Target="../diagrams/colors18.xml"/><Relationship Id="rId8" Type="http://schemas.microsoft.com/office/2007/relationships/diagramDrawing" Target="../diagrams/drawing18.xml"/><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9.xml"/><Relationship Id="rId4" Type="http://schemas.openxmlformats.org/officeDocument/2006/relationships/diagramLayout" Target="../diagrams/layout19.xml"/><Relationship Id="rId5" Type="http://schemas.openxmlformats.org/officeDocument/2006/relationships/diagramQuickStyle" Target="../diagrams/quickStyle19.xml"/><Relationship Id="rId6" Type="http://schemas.openxmlformats.org/officeDocument/2006/relationships/diagramColors" Target="../diagrams/colors19.xml"/><Relationship Id="rId7" Type="http://schemas.microsoft.com/office/2007/relationships/diagramDrawing" Target="../diagrams/drawing19.xml"/><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image" Target="../media/image24.emf"/><Relationship Id="rId4" Type="http://schemas.openxmlformats.org/officeDocument/2006/relationships/diagramData" Target="../diagrams/data20.xml"/><Relationship Id="rId5" Type="http://schemas.openxmlformats.org/officeDocument/2006/relationships/diagramLayout" Target="../diagrams/layout20.xml"/><Relationship Id="rId6" Type="http://schemas.openxmlformats.org/officeDocument/2006/relationships/diagramQuickStyle" Target="../diagrams/quickStyle20.xml"/><Relationship Id="rId7" Type="http://schemas.openxmlformats.org/officeDocument/2006/relationships/diagramColors" Target="../diagrams/colors20.xml"/><Relationship Id="rId8" Type="http://schemas.microsoft.com/office/2007/relationships/diagramDrawing" Target="../diagrams/drawing20.xml"/><Relationship Id="rId1" Type="http://schemas.openxmlformats.org/officeDocument/2006/relationships/slideLayout" Target="../slideLayouts/slideLayout2.xml"/><Relationship Id="rId2" Type="http://schemas.openxmlformats.org/officeDocument/2006/relationships/hyperlink" Target="https://ec-1612090963.us-west-2.elb.amazonaws.com/RDWeb/Pages/en-US/login.aspx"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diagramData" Target="../diagrams/data21.xml"/><Relationship Id="rId5" Type="http://schemas.openxmlformats.org/officeDocument/2006/relationships/diagramLayout" Target="../diagrams/layout21.xml"/><Relationship Id="rId6" Type="http://schemas.openxmlformats.org/officeDocument/2006/relationships/diagramQuickStyle" Target="../diagrams/quickStyle21.xml"/><Relationship Id="rId7" Type="http://schemas.openxmlformats.org/officeDocument/2006/relationships/diagramColors" Target="../diagrams/colors21.xml"/><Relationship Id="rId8" Type="http://schemas.microsoft.com/office/2007/relationships/diagramDrawing" Target="../diagrams/drawing21.xml"/><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22.xml"/><Relationship Id="rId4" Type="http://schemas.openxmlformats.org/officeDocument/2006/relationships/diagramQuickStyle" Target="../diagrams/quickStyle22.xml"/><Relationship Id="rId5" Type="http://schemas.openxmlformats.org/officeDocument/2006/relationships/diagramColors" Target="../diagrams/colors22.xml"/><Relationship Id="rId6" Type="http://schemas.microsoft.com/office/2007/relationships/diagramDrawing" Target="../diagrams/drawing22.xml"/><Relationship Id="rId1" Type="http://schemas.openxmlformats.org/officeDocument/2006/relationships/slideLayout" Target="../slideLayouts/slideLayout2.xml"/><Relationship Id="rId2" Type="http://schemas.openxmlformats.org/officeDocument/2006/relationships/diagramData" Target="../diagrams/data2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1.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23.xml"/><Relationship Id="rId4" Type="http://schemas.openxmlformats.org/officeDocument/2006/relationships/diagramQuickStyle" Target="../diagrams/quickStyle23.xml"/><Relationship Id="rId5" Type="http://schemas.openxmlformats.org/officeDocument/2006/relationships/diagramColors" Target="../diagrams/colors23.xml"/><Relationship Id="rId6" Type="http://schemas.microsoft.com/office/2007/relationships/diagramDrawing" Target="../diagrams/drawing23.xml"/><Relationship Id="rId1" Type="http://schemas.openxmlformats.org/officeDocument/2006/relationships/slideLayout" Target="../slideLayouts/slideLayout2.xml"/><Relationship Id="rId2" Type="http://schemas.openxmlformats.org/officeDocument/2006/relationships/diagramData" Target="../diagrams/data23.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24.xml"/><Relationship Id="rId4" Type="http://schemas.openxmlformats.org/officeDocument/2006/relationships/diagramQuickStyle" Target="../diagrams/quickStyle24.xml"/><Relationship Id="rId5" Type="http://schemas.openxmlformats.org/officeDocument/2006/relationships/diagramColors" Target="../diagrams/colors24.xml"/><Relationship Id="rId6" Type="http://schemas.microsoft.com/office/2007/relationships/diagramDrawing" Target="../diagrams/drawing24.xml"/><Relationship Id="rId1" Type="http://schemas.openxmlformats.org/officeDocument/2006/relationships/slideLayout" Target="../slideLayouts/slideLayout2.xml"/><Relationship Id="rId2" Type="http://schemas.openxmlformats.org/officeDocument/2006/relationships/diagramData" Target="../diagrams/data24.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28.png"/><Relationship Id="rId5" Type="http://schemas.openxmlformats.org/officeDocument/2006/relationships/image" Target="../media/image29.png"/><Relationship Id="rId6" Type="http://schemas.openxmlformats.org/officeDocument/2006/relationships/image" Target="../media/image30.png"/><Relationship Id="rId7" Type="http://schemas.openxmlformats.org/officeDocument/2006/relationships/diagramData" Target="../diagrams/data25.xml"/><Relationship Id="rId8" Type="http://schemas.openxmlformats.org/officeDocument/2006/relationships/diagramLayout" Target="../diagrams/layout25.xml"/><Relationship Id="rId9" Type="http://schemas.openxmlformats.org/officeDocument/2006/relationships/diagramQuickStyle" Target="../diagrams/quickStyle25.xml"/><Relationship Id="rId10" Type="http://schemas.openxmlformats.org/officeDocument/2006/relationships/diagramColors" Target="../diagrams/colors25.xml"/><Relationship Id="rId11" Type="http://schemas.microsoft.com/office/2007/relationships/diagramDrawing" Target="../diagrams/drawing25.xml"/><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26.xml"/><Relationship Id="rId4" Type="http://schemas.openxmlformats.org/officeDocument/2006/relationships/diagramLayout" Target="../diagrams/layout26.xml"/><Relationship Id="rId5" Type="http://schemas.openxmlformats.org/officeDocument/2006/relationships/diagramQuickStyle" Target="../diagrams/quickStyle26.xml"/><Relationship Id="rId6" Type="http://schemas.openxmlformats.org/officeDocument/2006/relationships/diagramColors" Target="../diagrams/colors26.xml"/><Relationship Id="rId7" Type="http://schemas.microsoft.com/office/2007/relationships/diagramDrawing" Target="../diagrams/drawing26.xml"/><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32.png"/><Relationship Id="rId5" Type="http://schemas.openxmlformats.org/officeDocument/2006/relationships/image" Target="../media/image33.png"/><Relationship Id="rId6" Type="http://schemas.openxmlformats.org/officeDocument/2006/relationships/image" Target="../media/image34.png"/><Relationship Id="rId7" Type="http://schemas.openxmlformats.org/officeDocument/2006/relationships/diagramData" Target="../diagrams/data27.xml"/><Relationship Id="rId8" Type="http://schemas.openxmlformats.org/officeDocument/2006/relationships/diagramLayout" Target="../diagrams/layout27.xml"/><Relationship Id="rId9" Type="http://schemas.openxmlformats.org/officeDocument/2006/relationships/diagramQuickStyle" Target="../diagrams/quickStyle27.xml"/><Relationship Id="rId10" Type="http://schemas.openxmlformats.org/officeDocument/2006/relationships/diagramColors" Target="../diagrams/colors27.xml"/><Relationship Id="rId11" Type="http://schemas.microsoft.com/office/2007/relationships/diagramDrawing" Target="../diagrams/drawing27.xml"/><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5.xml.rels><?xml version="1.0" encoding="UTF-8" standalone="yes"?>
<Relationships xmlns="http://schemas.openxmlformats.org/package/2006/relationships"><Relationship Id="rId3" Type="http://schemas.openxmlformats.org/officeDocument/2006/relationships/image" Target="../media/image35.png"/><Relationship Id="rId4" Type="http://schemas.openxmlformats.org/officeDocument/2006/relationships/image" Target="../media/image36.png"/><Relationship Id="rId5" Type="http://schemas.openxmlformats.org/officeDocument/2006/relationships/diagramData" Target="../diagrams/data28.xml"/><Relationship Id="rId6" Type="http://schemas.openxmlformats.org/officeDocument/2006/relationships/diagramLayout" Target="../diagrams/layout28.xml"/><Relationship Id="rId7" Type="http://schemas.openxmlformats.org/officeDocument/2006/relationships/diagramQuickStyle" Target="../diagrams/quickStyle28.xml"/><Relationship Id="rId8" Type="http://schemas.openxmlformats.org/officeDocument/2006/relationships/diagramColors" Target="../diagrams/colors28.xml"/><Relationship Id="rId9" Type="http://schemas.microsoft.com/office/2007/relationships/diagramDrawing" Target="../diagrams/drawing28.xml"/><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29.xml"/><Relationship Id="rId4" Type="http://schemas.openxmlformats.org/officeDocument/2006/relationships/diagramLayout" Target="../diagrams/layout29.xml"/><Relationship Id="rId5" Type="http://schemas.openxmlformats.org/officeDocument/2006/relationships/diagramQuickStyle" Target="../diagrams/quickStyle29.xml"/><Relationship Id="rId6" Type="http://schemas.openxmlformats.org/officeDocument/2006/relationships/diagramColors" Target="../diagrams/colors29.xml"/><Relationship Id="rId7" Type="http://schemas.microsoft.com/office/2007/relationships/diagramDrawing" Target="../diagrams/drawing29.xml"/><Relationship Id="rId1" Type="http://schemas.openxmlformats.org/officeDocument/2006/relationships/slideLayout" Target="../slideLayouts/slideLayout2.xml"/><Relationship Id="rId2" Type="http://schemas.openxmlformats.org/officeDocument/2006/relationships/image" Target="../media/image37.png"/></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30.xml"/><Relationship Id="rId4" Type="http://schemas.openxmlformats.org/officeDocument/2006/relationships/diagramQuickStyle" Target="../diagrams/quickStyle30.xml"/><Relationship Id="rId5" Type="http://schemas.openxmlformats.org/officeDocument/2006/relationships/diagramColors" Target="../diagrams/colors30.xml"/><Relationship Id="rId6" Type="http://schemas.microsoft.com/office/2007/relationships/diagramDrawing" Target="../diagrams/drawing30.xml"/><Relationship Id="rId1" Type="http://schemas.openxmlformats.org/officeDocument/2006/relationships/slideLayout" Target="../slideLayouts/slideLayout2.xml"/><Relationship Id="rId2" Type="http://schemas.openxmlformats.org/officeDocument/2006/relationships/diagramData" Target="../diagrams/data30.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31.xml"/><Relationship Id="rId4" Type="http://schemas.openxmlformats.org/officeDocument/2006/relationships/diagramLayout" Target="../diagrams/layout31.xml"/><Relationship Id="rId5" Type="http://schemas.openxmlformats.org/officeDocument/2006/relationships/diagramQuickStyle" Target="../diagrams/quickStyle31.xml"/><Relationship Id="rId6" Type="http://schemas.openxmlformats.org/officeDocument/2006/relationships/diagramColors" Target="../diagrams/colors31.xml"/><Relationship Id="rId7" Type="http://schemas.microsoft.com/office/2007/relationships/diagramDrawing" Target="../diagrams/drawing31.xml"/><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9.xml.rels><?xml version="1.0" encoding="UTF-8" standalone="yes"?>
<Relationships xmlns="http://schemas.openxmlformats.org/package/2006/relationships"><Relationship Id="rId3" Type="http://schemas.openxmlformats.org/officeDocument/2006/relationships/image" Target="../media/image38.png"/><Relationship Id="rId4" Type="http://schemas.openxmlformats.org/officeDocument/2006/relationships/image" Target="../media/image39.png"/><Relationship Id="rId5" Type="http://schemas.openxmlformats.org/officeDocument/2006/relationships/image" Target="../media/image40.png"/><Relationship Id="rId6" Type="http://schemas.openxmlformats.org/officeDocument/2006/relationships/diagramData" Target="../diagrams/data32.xml"/><Relationship Id="rId7" Type="http://schemas.openxmlformats.org/officeDocument/2006/relationships/diagramLayout" Target="../diagrams/layout32.xml"/><Relationship Id="rId8" Type="http://schemas.openxmlformats.org/officeDocument/2006/relationships/diagramQuickStyle" Target="../diagrams/quickStyle32.xml"/><Relationship Id="rId9" Type="http://schemas.openxmlformats.org/officeDocument/2006/relationships/diagramColors" Target="../diagrams/colors32.xml"/><Relationship Id="rId10" Type="http://schemas.microsoft.com/office/2007/relationships/diagramDrawing" Target="../diagrams/drawing32.xml"/><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6.xml"/><Relationship Id="rId4" Type="http://schemas.openxmlformats.org/officeDocument/2006/relationships/diagramLayout" Target="../diagrams/layout6.xml"/><Relationship Id="rId5" Type="http://schemas.openxmlformats.org/officeDocument/2006/relationships/diagramQuickStyle" Target="../diagrams/quickStyle6.xml"/><Relationship Id="rId6" Type="http://schemas.openxmlformats.org/officeDocument/2006/relationships/diagramColors" Target="../diagrams/colors6.xml"/><Relationship Id="rId7" Type="http://schemas.microsoft.com/office/2007/relationships/diagramDrawing" Target="../diagrams/drawing6.xml"/><Relationship Id="rId8" Type="http://schemas.openxmlformats.org/officeDocument/2006/relationships/image" Target="../media/image1.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3" Type="http://schemas.openxmlformats.org/officeDocument/2006/relationships/image" Target="../media/image41.png"/><Relationship Id="rId4" Type="http://schemas.openxmlformats.org/officeDocument/2006/relationships/diagramData" Target="../diagrams/data33.xml"/><Relationship Id="rId5" Type="http://schemas.openxmlformats.org/officeDocument/2006/relationships/diagramLayout" Target="../diagrams/layout33.xml"/><Relationship Id="rId6" Type="http://schemas.openxmlformats.org/officeDocument/2006/relationships/diagramQuickStyle" Target="../diagrams/quickStyle33.xml"/><Relationship Id="rId7" Type="http://schemas.openxmlformats.org/officeDocument/2006/relationships/diagramColors" Target="../diagrams/colors33.xml"/><Relationship Id="rId8" Type="http://schemas.microsoft.com/office/2007/relationships/diagramDrawing" Target="../diagrams/drawing33.xml"/><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34.xml"/><Relationship Id="rId4" Type="http://schemas.openxmlformats.org/officeDocument/2006/relationships/diagramLayout" Target="../diagrams/layout34.xml"/><Relationship Id="rId5" Type="http://schemas.openxmlformats.org/officeDocument/2006/relationships/diagramQuickStyle" Target="../diagrams/quickStyle34.xml"/><Relationship Id="rId6" Type="http://schemas.openxmlformats.org/officeDocument/2006/relationships/diagramColors" Target="../diagrams/colors34.xml"/><Relationship Id="rId7" Type="http://schemas.microsoft.com/office/2007/relationships/diagramDrawing" Target="../diagrams/drawing34.xml"/><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diagramData" Target="../diagrams/data35.xml"/><Relationship Id="rId5" Type="http://schemas.openxmlformats.org/officeDocument/2006/relationships/diagramLayout" Target="../diagrams/layout35.xml"/><Relationship Id="rId6" Type="http://schemas.openxmlformats.org/officeDocument/2006/relationships/diagramQuickStyle" Target="../diagrams/quickStyle35.xml"/><Relationship Id="rId7" Type="http://schemas.openxmlformats.org/officeDocument/2006/relationships/diagramColors" Target="../diagrams/colors35.xml"/><Relationship Id="rId8" Type="http://schemas.microsoft.com/office/2007/relationships/diagramDrawing" Target="../diagrams/drawing35.xml"/><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36.xml"/><Relationship Id="rId4" Type="http://schemas.openxmlformats.org/officeDocument/2006/relationships/diagramQuickStyle" Target="../diagrams/quickStyle36.xml"/><Relationship Id="rId5" Type="http://schemas.openxmlformats.org/officeDocument/2006/relationships/diagramColors" Target="../diagrams/colors36.xml"/><Relationship Id="rId6" Type="http://schemas.microsoft.com/office/2007/relationships/diagramDrawing" Target="../diagrams/drawing36.xml"/><Relationship Id="rId7" Type="http://schemas.openxmlformats.org/officeDocument/2006/relationships/image" Target="../media/image42.png"/><Relationship Id="rId8" Type="http://schemas.openxmlformats.org/officeDocument/2006/relationships/image" Target="../media/image43.png"/><Relationship Id="rId9" Type="http://schemas.openxmlformats.org/officeDocument/2006/relationships/image" Target="../media/image44.png"/><Relationship Id="rId1" Type="http://schemas.openxmlformats.org/officeDocument/2006/relationships/slideLayout" Target="../slideLayouts/slideLayout2.xml"/><Relationship Id="rId2" Type="http://schemas.openxmlformats.org/officeDocument/2006/relationships/diagramData" Target="../diagrams/data36.xml"/></Relationships>
</file>

<file path=ppt/slides/_rels/slide34.xml.rels><?xml version="1.0" encoding="UTF-8" standalone="yes"?>
<Relationships xmlns="http://schemas.openxmlformats.org/package/2006/relationships"><Relationship Id="rId3" Type="http://schemas.openxmlformats.org/officeDocument/2006/relationships/image" Target="../media/image45.png"/><Relationship Id="rId4" Type="http://schemas.openxmlformats.org/officeDocument/2006/relationships/image" Target="../media/image46.png"/><Relationship Id="rId5" Type="http://schemas.openxmlformats.org/officeDocument/2006/relationships/image" Target="../media/image47.png"/><Relationship Id="rId6" Type="http://schemas.openxmlformats.org/officeDocument/2006/relationships/diagramData" Target="../diagrams/data37.xml"/><Relationship Id="rId7" Type="http://schemas.openxmlformats.org/officeDocument/2006/relationships/diagramLayout" Target="../diagrams/layout37.xml"/><Relationship Id="rId8" Type="http://schemas.openxmlformats.org/officeDocument/2006/relationships/diagramQuickStyle" Target="../diagrams/quickStyle37.xml"/><Relationship Id="rId9" Type="http://schemas.openxmlformats.org/officeDocument/2006/relationships/diagramColors" Target="../diagrams/colors37.xml"/><Relationship Id="rId10" Type="http://schemas.microsoft.com/office/2007/relationships/diagramDrawing" Target="../diagrams/drawing37.xml"/><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5.xml.rels><?xml version="1.0" encoding="UTF-8" standalone="yes"?>
<Relationships xmlns="http://schemas.openxmlformats.org/package/2006/relationships"><Relationship Id="rId3" Type="http://schemas.openxmlformats.org/officeDocument/2006/relationships/image" Target="../media/image48.tiff"/><Relationship Id="rId4" Type="http://schemas.openxmlformats.org/officeDocument/2006/relationships/diagramData" Target="../diagrams/data38.xml"/><Relationship Id="rId5" Type="http://schemas.openxmlformats.org/officeDocument/2006/relationships/diagramLayout" Target="../diagrams/layout38.xml"/><Relationship Id="rId6" Type="http://schemas.openxmlformats.org/officeDocument/2006/relationships/diagramQuickStyle" Target="../diagrams/quickStyle38.xml"/><Relationship Id="rId7" Type="http://schemas.openxmlformats.org/officeDocument/2006/relationships/diagramColors" Target="../diagrams/colors38.xml"/><Relationship Id="rId8" Type="http://schemas.microsoft.com/office/2007/relationships/diagramDrawing" Target="../diagrams/drawing38.xml"/><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6.xml.rels><?xml version="1.0" encoding="UTF-8" standalone="yes"?>
<Relationships xmlns="http://schemas.openxmlformats.org/package/2006/relationships"><Relationship Id="rId3" Type="http://schemas.openxmlformats.org/officeDocument/2006/relationships/image" Target="../media/image49.png"/><Relationship Id="rId4" Type="http://schemas.openxmlformats.org/officeDocument/2006/relationships/diagramData" Target="../diagrams/data39.xml"/><Relationship Id="rId5" Type="http://schemas.openxmlformats.org/officeDocument/2006/relationships/diagramLayout" Target="../diagrams/layout39.xml"/><Relationship Id="rId6" Type="http://schemas.openxmlformats.org/officeDocument/2006/relationships/diagramQuickStyle" Target="../diagrams/quickStyle39.xml"/><Relationship Id="rId7" Type="http://schemas.openxmlformats.org/officeDocument/2006/relationships/diagramColors" Target="../diagrams/colors39.xml"/><Relationship Id="rId8" Type="http://schemas.microsoft.com/office/2007/relationships/diagramDrawing" Target="../diagrams/drawing39.xml"/><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37.xml.rels><?xml version="1.0" encoding="UTF-8" standalone="yes"?>
<Relationships xmlns="http://schemas.openxmlformats.org/package/2006/relationships"><Relationship Id="rId3" Type="http://schemas.openxmlformats.org/officeDocument/2006/relationships/image" Target="../media/image50.tiff"/><Relationship Id="rId4" Type="http://schemas.openxmlformats.org/officeDocument/2006/relationships/image" Target="../media/image51.tiff"/><Relationship Id="rId5" Type="http://schemas.openxmlformats.org/officeDocument/2006/relationships/diagramData" Target="../diagrams/data40.xml"/><Relationship Id="rId6" Type="http://schemas.openxmlformats.org/officeDocument/2006/relationships/diagramLayout" Target="../diagrams/layout40.xml"/><Relationship Id="rId7" Type="http://schemas.openxmlformats.org/officeDocument/2006/relationships/diagramQuickStyle" Target="../diagrams/quickStyle40.xml"/><Relationship Id="rId8" Type="http://schemas.openxmlformats.org/officeDocument/2006/relationships/diagramColors" Target="../diagrams/colors40.xml"/><Relationship Id="rId9" Type="http://schemas.microsoft.com/office/2007/relationships/diagramDrawing" Target="../diagrams/drawing40.xml"/><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41.xml"/><Relationship Id="rId4" Type="http://schemas.openxmlformats.org/officeDocument/2006/relationships/diagramLayout" Target="../diagrams/layout41.xml"/><Relationship Id="rId5" Type="http://schemas.openxmlformats.org/officeDocument/2006/relationships/diagramQuickStyle" Target="../diagrams/quickStyle41.xml"/><Relationship Id="rId6" Type="http://schemas.openxmlformats.org/officeDocument/2006/relationships/diagramColors" Target="../diagrams/colors41.xml"/><Relationship Id="rId7" Type="http://schemas.microsoft.com/office/2007/relationships/diagramDrawing" Target="../diagrams/drawing41.xml"/><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9.xml.rels><?xml version="1.0" encoding="UTF-8" standalone="yes"?>
<Relationships xmlns="http://schemas.openxmlformats.org/package/2006/relationships"><Relationship Id="rId3" Type="http://schemas.openxmlformats.org/officeDocument/2006/relationships/image" Target="../media/image52.tiff"/><Relationship Id="rId4" Type="http://schemas.openxmlformats.org/officeDocument/2006/relationships/diagramData" Target="../diagrams/data42.xml"/><Relationship Id="rId5" Type="http://schemas.openxmlformats.org/officeDocument/2006/relationships/diagramLayout" Target="../diagrams/layout42.xml"/><Relationship Id="rId6" Type="http://schemas.openxmlformats.org/officeDocument/2006/relationships/diagramQuickStyle" Target="../diagrams/quickStyle42.xml"/><Relationship Id="rId7" Type="http://schemas.openxmlformats.org/officeDocument/2006/relationships/diagramColors" Target="../diagrams/colors42.xml"/><Relationship Id="rId8" Type="http://schemas.microsoft.com/office/2007/relationships/diagramDrawing" Target="../diagrams/drawing42.xml"/><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3" Type="http://schemas.openxmlformats.org/officeDocument/2006/relationships/image" Target="../media/image6.tiff"/><Relationship Id="rId4" Type="http://schemas.openxmlformats.org/officeDocument/2006/relationships/image" Target="../media/image7.tiff"/><Relationship Id="rId5" Type="http://schemas.openxmlformats.org/officeDocument/2006/relationships/image" Target="../media/image8.tiff"/><Relationship Id="rId6" Type="http://schemas.openxmlformats.org/officeDocument/2006/relationships/diagramData" Target="../diagrams/data7.xml"/><Relationship Id="rId7" Type="http://schemas.openxmlformats.org/officeDocument/2006/relationships/diagramLayout" Target="../diagrams/layout7.xml"/><Relationship Id="rId8" Type="http://schemas.openxmlformats.org/officeDocument/2006/relationships/diagramQuickStyle" Target="../diagrams/quickStyle7.xml"/><Relationship Id="rId9" Type="http://schemas.openxmlformats.org/officeDocument/2006/relationships/diagramColors" Target="../diagrams/colors7.xml"/><Relationship Id="rId10" Type="http://schemas.microsoft.com/office/2007/relationships/diagramDrawing" Target="../diagrams/drawing7.xml"/><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3" Type="http://schemas.openxmlformats.org/officeDocument/2006/relationships/hyperlink" Target="https://github.com/PowerShell/xActiveDirectory" TargetMode="External"/><Relationship Id="rId4" Type="http://schemas.openxmlformats.org/officeDocument/2006/relationships/hyperlink" Target="https://github.com/PowerShell/xDhcpServer" TargetMode="External"/><Relationship Id="rId5" Type="http://schemas.openxmlformats.org/officeDocument/2006/relationships/hyperlink" Target="https://github.com/PowerShell/xRemoteDesktopSessionHost" TargetMode="External"/><Relationship Id="rId6" Type="http://schemas.openxmlformats.org/officeDocument/2006/relationships/diagramData" Target="../diagrams/data43.xml"/><Relationship Id="rId7" Type="http://schemas.openxmlformats.org/officeDocument/2006/relationships/diagramLayout" Target="../diagrams/layout43.xml"/><Relationship Id="rId8" Type="http://schemas.openxmlformats.org/officeDocument/2006/relationships/diagramQuickStyle" Target="../diagrams/quickStyle43.xml"/><Relationship Id="rId9" Type="http://schemas.openxmlformats.org/officeDocument/2006/relationships/diagramColors" Target="../diagrams/colors43.xml"/><Relationship Id="rId10" Type="http://schemas.microsoft.com/office/2007/relationships/diagramDrawing" Target="../diagrams/drawing43.xml"/><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41.xml.rels><?xml version="1.0" encoding="UTF-8" standalone="yes"?>
<Relationships xmlns="http://schemas.openxmlformats.org/package/2006/relationships"><Relationship Id="rId3" Type="http://schemas.openxmlformats.org/officeDocument/2006/relationships/image" Target="../media/image53.tiff"/><Relationship Id="rId4" Type="http://schemas.openxmlformats.org/officeDocument/2006/relationships/diagramData" Target="../diagrams/data44.xml"/><Relationship Id="rId5" Type="http://schemas.openxmlformats.org/officeDocument/2006/relationships/diagramLayout" Target="../diagrams/layout44.xml"/><Relationship Id="rId6" Type="http://schemas.openxmlformats.org/officeDocument/2006/relationships/diagramQuickStyle" Target="../diagrams/quickStyle44.xml"/><Relationship Id="rId7" Type="http://schemas.openxmlformats.org/officeDocument/2006/relationships/diagramColors" Target="../diagrams/colors44.xml"/><Relationship Id="rId8" Type="http://schemas.microsoft.com/office/2007/relationships/diagramDrawing" Target="../diagrams/drawing44.xml"/><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45.xml"/><Relationship Id="rId4" Type="http://schemas.openxmlformats.org/officeDocument/2006/relationships/diagramLayout" Target="../diagrams/layout45.xml"/><Relationship Id="rId5" Type="http://schemas.openxmlformats.org/officeDocument/2006/relationships/diagramQuickStyle" Target="../diagrams/quickStyle45.xml"/><Relationship Id="rId6" Type="http://schemas.openxmlformats.org/officeDocument/2006/relationships/diagramColors" Target="../diagrams/colors45.xml"/><Relationship Id="rId7" Type="http://schemas.microsoft.com/office/2007/relationships/diagramDrawing" Target="../diagrams/drawing45.xml"/><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43.xml.rels><?xml version="1.0" encoding="UTF-8" standalone="yes"?>
<Relationships xmlns="http://schemas.openxmlformats.org/package/2006/relationships"><Relationship Id="rId3" Type="http://schemas.openxmlformats.org/officeDocument/2006/relationships/diagramData" Target="../diagrams/data46.xml"/><Relationship Id="rId4" Type="http://schemas.openxmlformats.org/officeDocument/2006/relationships/diagramLayout" Target="../diagrams/layout46.xml"/><Relationship Id="rId5" Type="http://schemas.openxmlformats.org/officeDocument/2006/relationships/diagramQuickStyle" Target="../diagrams/quickStyle46.xml"/><Relationship Id="rId6" Type="http://schemas.openxmlformats.org/officeDocument/2006/relationships/diagramColors" Target="../diagrams/colors46.xml"/><Relationship Id="rId7" Type="http://schemas.microsoft.com/office/2007/relationships/diagramDrawing" Target="../diagrams/drawing46.xml"/><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44.xml.rels><?xml version="1.0" encoding="UTF-8" standalone="yes"?>
<Relationships xmlns="http://schemas.openxmlformats.org/package/2006/relationships"><Relationship Id="rId3" Type="http://schemas.openxmlformats.org/officeDocument/2006/relationships/hyperlink" Target="https://github.com/EricomSoftwareLtd/BriForum2016/blob/master/PowerShell/Misc/MonitorRDSDeployment.ps1" TargetMode="External"/><Relationship Id="rId4" Type="http://schemas.openxmlformats.org/officeDocument/2006/relationships/diagramData" Target="../diagrams/data47.xml"/><Relationship Id="rId5" Type="http://schemas.openxmlformats.org/officeDocument/2006/relationships/diagramLayout" Target="../diagrams/layout47.xml"/><Relationship Id="rId6" Type="http://schemas.openxmlformats.org/officeDocument/2006/relationships/diagramQuickStyle" Target="../diagrams/quickStyle47.xml"/><Relationship Id="rId7" Type="http://schemas.openxmlformats.org/officeDocument/2006/relationships/diagramColors" Target="../diagrams/colors47.xml"/><Relationship Id="rId8" Type="http://schemas.microsoft.com/office/2007/relationships/diagramDrawing" Target="../diagrams/drawing47.xml"/><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45.xml.rels><?xml version="1.0" encoding="UTF-8" standalone="yes"?>
<Relationships xmlns="http://schemas.openxmlformats.org/package/2006/relationships"><Relationship Id="rId3" Type="http://schemas.openxmlformats.org/officeDocument/2006/relationships/hyperlink" Target="NULL" TargetMode="External"/><Relationship Id="rId4" Type="http://schemas.openxmlformats.org/officeDocument/2006/relationships/diagramData" Target="../diagrams/data48.xml"/><Relationship Id="rId5" Type="http://schemas.openxmlformats.org/officeDocument/2006/relationships/diagramLayout" Target="../diagrams/layout48.xml"/><Relationship Id="rId6" Type="http://schemas.openxmlformats.org/officeDocument/2006/relationships/diagramQuickStyle" Target="../diagrams/quickStyle48.xml"/><Relationship Id="rId7" Type="http://schemas.openxmlformats.org/officeDocument/2006/relationships/diagramColors" Target="../diagrams/colors48.xml"/><Relationship Id="rId8" Type="http://schemas.microsoft.com/office/2007/relationships/diagramDrawing" Target="../diagrams/drawing48.xml"/><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46.xml.rels><?xml version="1.0" encoding="UTF-8" standalone="yes"?>
<Relationships xmlns="http://schemas.openxmlformats.org/package/2006/relationships"><Relationship Id="rId3" Type="http://schemas.openxmlformats.org/officeDocument/2006/relationships/hyperlink" Target="NULL" TargetMode="External"/><Relationship Id="rId4" Type="http://schemas.openxmlformats.org/officeDocument/2006/relationships/diagramData" Target="../diagrams/data49.xml"/><Relationship Id="rId5" Type="http://schemas.openxmlformats.org/officeDocument/2006/relationships/diagramLayout" Target="../diagrams/layout49.xml"/><Relationship Id="rId6" Type="http://schemas.openxmlformats.org/officeDocument/2006/relationships/diagramQuickStyle" Target="../diagrams/quickStyle49.xml"/><Relationship Id="rId7" Type="http://schemas.openxmlformats.org/officeDocument/2006/relationships/diagramColors" Target="../diagrams/colors49.xml"/><Relationship Id="rId8" Type="http://schemas.microsoft.com/office/2007/relationships/diagramDrawing" Target="../diagrams/drawing49.xml"/><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47.xml.rels><?xml version="1.0" encoding="UTF-8" standalone="yes"?>
<Relationships xmlns="http://schemas.openxmlformats.org/package/2006/relationships"><Relationship Id="rId3" Type="http://schemas.openxmlformats.org/officeDocument/2006/relationships/hyperlink" Target="NULL" TargetMode="External"/><Relationship Id="rId4" Type="http://schemas.openxmlformats.org/officeDocument/2006/relationships/diagramData" Target="../diagrams/data50.xml"/><Relationship Id="rId5" Type="http://schemas.openxmlformats.org/officeDocument/2006/relationships/diagramLayout" Target="../diagrams/layout50.xml"/><Relationship Id="rId6" Type="http://schemas.openxmlformats.org/officeDocument/2006/relationships/diagramQuickStyle" Target="../diagrams/quickStyle50.xml"/><Relationship Id="rId7" Type="http://schemas.openxmlformats.org/officeDocument/2006/relationships/diagramColors" Target="../diagrams/colors50.xml"/><Relationship Id="rId8" Type="http://schemas.microsoft.com/office/2007/relationships/diagramDrawing" Target="../diagrams/drawing50.xml"/><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48.xml.rels><?xml version="1.0" encoding="UTF-8" standalone="yes"?>
<Relationships xmlns="http://schemas.openxmlformats.org/package/2006/relationships"><Relationship Id="rId3" Type="http://schemas.openxmlformats.org/officeDocument/2006/relationships/hyperlink" Target="http://www.padisetty.com/2014/02/powershell-script-to-launch-and.html" TargetMode="External"/><Relationship Id="rId4" Type="http://schemas.openxmlformats.org/officeDocument/2006/relationships/diagramData" Target="../diagrams/data51.xml"/><Relationship Id="rId5" Type="http://schemas.openxmlformats.org/officeDocument/2006/relationships/diagramLayout" Target="../diagrams/layout51.xml"/><Relationship Id="rId6" Type="http://schemas.openxmlformats.org/officeDocument/2006/relationships/diagramQuickStyle" Target="../diagrams/quickStyle51.xml"/><Relationship Id="rId7" Type="http://schemas.openxmlformats.org/officeDocument/2006/relationships/diagramColors" Target="../diagrams/colors51.xml"/><Relationship Id="rId8" Type="http://schemas.microsoft.com/office/2007/relationships/diagramDrawing" Target="../diagrams/drawing51.xml"/><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chocolatey.org/" TargetMode="External"/><Relationship Id="rId3" Type="http://schemas.openxmlformats.org/officeDocument/2006/relationships/image" Target="../media/image54.tiff"/></Relationships>
</file>

<file path=ppt/slides/_rels/slide5.xml.rels><?xml version="1.0" encoding="UTF-8" standalone="yes"?>
<Relationships xmlns="http://schemas.openxmlformats.org/package/2006/relationships"><Relationship Id="rId3" Type="http://schemas.openxmlformats.org/officeDocument/2006/relationships/hyperlink" Target="https://aws.amazon.com/compliance/" TargetMode="External"/><Relationship Id="rId4" Type="http://schemas.openxmlformats.org/officeDocument/2006/relationships/diagramData" Target="../diagrams/data8.xml"/><Relationship Id="rId5" Type="http://schemas.openxmlformats.org/officeDocument/2006/relationships/diagramLayout" Target="../diagrams/layout8.xml"/><Relationship Id="rId6" Type="http://schemas.openxmlformats.org/officeDocument/2006/relationships/diagramQuickStyle" Target="../diagrams/quickStyle8.xml"/><Relationship Id="rId7" Type="http://schemas.openxmlformats.org/officeDocument/2006/relationships/diagramColors" Target="../diagrams/colors8.xml"/><Relationship Id="rId8" Type="http://schemas.microsoft.com/office/2007/relationships/diagramDrawing" Target="../diagrams/drawing8.xml"/><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3" Type="http://schemas.openxmlformats.org/officeDocument/2006/relationships/diagramData" Target="../diagrams/data52.xml"/><Relationship Id="rId4" Type="http://schemas.openxmlformats.org/officeDocument/2006/relationships/diagramLayout" Target="../diagrams/layout52.xml"/><Relationship Id="rId5" Type="http://schemas.openxmlformats.org/officeDocument/2006/relationships/diagramQuickStyle" Target="../diagrams/quickStyle52.xml"/><Relationship Id="rId6" Type="http://schemas.openxmlformats.org/officeDocument/2006/relationships/diagramColors" Target="../diagrams/colors52.xml"/><Relationship Id="rId7" Type="http://schemas.microsoft.com/office/2007/relationships/diagramDrawing" Target="../diagrams/drawing52.xml"/><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51.xml.rels><?xml version="1.0" encoding="UTF-8" standalone="yes"?>
<Relationships xmlns="http://schemas.openxmlformats.org/package/2006/relationships"><Relationship Id="rId3" Type="http://schemas.openxmlformats.org/officeDocument/2006/relationships/diagramLayout" Target="../diagrams/layout53.xml"/><Relationship Id="rId4" Type="http://schemas.openxmlformats.org/officeDocument/2006/relationships/diagramQuickStyle" Target="../diagrams/quickStyle53.xml"/><Relationship Id="rId5" Type="http://schemas.openxmlformats.org/officeDocument/2006/relationships/diagramColors" Target="../diagrams/colors53.xml"/><Relationship Id="rId6" Type="http://schemas.microsoft.com/office/2007/relationships/diagramDrawing" Target="../diagrams/drawing53.xml"/><Relationship Id="rId1" Type="http://schemas.openxmlformats.org/officeDocument/2006/relationships/slideLayout" Target="../slideLayouts/slideLayout2.xml"/><Relationship Id="rId2" Type="http://schemas.openxmlformats.org/officeDocument/2006/relationships/diagramData" Target="../diagrams/data53.xml"/></Relationships>
</file>

<file path=ppt/slides/_rels/slide52.xml.rels><?xml version="1.0" encoding="UTF-8" standalone="yes"?>
<Relationships xmlns="http://schemas.openxmlformats.org/package/2006/relationships"><Relationship Id="rId11" Type="http://schemas.openxmlformats.org/officeDocument/2006/relationships/diagramData" Target="../diagrams/data54.xml"/><Relationship Id="rId12" Type="http://schemas.openxmlformats.org/officeDocument/2006/relationships/diagramLayout" Target="../diagrams/layout54.xml"/><Relationship Id="rId13" Type="http://schemas.openxmlformats.org/officeDocument/2006/relationships/diagramQuickStyle" Target="../diagrams/quickStyle54.xml"/><Relationship Id="rId14" Type="http://schemas.openxmlformats.org/officeDocument/2006/relationships/diagramColors" Target="../diagrams/colors54.xml"/><Relationship Id="rId15" Type="http://schemas.microsoft.com/office/2007/relationships/diagramDrawing" Target="../diagrams/drawing54.xml"/><Relationship Id="rId1" Type="http://schemas.openxmlformats.org/officeDocument/2006/relationships/slideLayout" Target="../slideLayouts/slideLayout2.xml"/><Relationship Id="rId2" Type="http://schemas.openxmlformats.org/officeDocument/2006/relationships/hyperlink" Target="https://github.com/EricomSoftwareLtd/BriForum2016" TargetMode="External"/><Relationship Id="rId3" Type="http://schemas.openxmlformats.org/officeDocument/2006/relationships/hyperlink" Target="http://www.linkedin.com/in/erezpasternak" TargetMode="External"/><Relationship Id="rId4" Type="http://schemas.openxmlformats.org/officeDocument/2006/relationships/hyperlink" Target="http://www.linkedin.com/in/james-lui-3038324" TargetMode="External"/><Relationship Id="rId5" Type="http://schemas.openxmlformats.org/officeDocument/2006/relationships/hyperlink" Target="http://www.linkedin.com/company/ericom-software" TargetMode="External"/><Relationship Id="rId6" Type="http://schemas.openxmlformats.org/officeDocument/2006/relationships/image" Target="../media/image55.png"/><Relationship Id="rId7" Type="http://schemas.openxmlformats.org/officeDocument/2006/relationships/image" Target="../media/image56.png"/><Relationship Id="rId8" Type="http://schemas.openxmlformats.org/officeDocument/2006/relationships/image" Target="../media/image57.png"/><Relationship Id="rId9" Type="http://schemas.openxmlformats.org/officeDocument/2006/relationships/image" Target="../media/image58.jpeg"/><Relationship Id="rId10" Type="http://schemas.openxmlformats.org/officeDocument/2006/relationships/image" Target="../media/image59.png"/></Relationships>
</file>

<file path=ppt/slides/_rels/slide53.xml.rels><?xml version="1.0" encoding="UTF-8" standalone="yes"?>
<Relationships xmlns="http://schemas.openxmlformats.org/package/2006/relationships"><Relationship Id="rId3" Type="http://schemas.openxmlformats.org/officeDocument/2006/relationships/diagramData" Target="../diagrams/data55.xml"/><Relationship Id="rId4" Type="http://schemas.openxmlformats.org/officeDocument/2006/relationships/diagramLayout" Target="../diagrams/layout55.xml"/><Relationship Id="rId5" Type="http://schemas.openxmlformats.org/officeDocument/2006/relationships/diagramQuickStyle" Target="../diagrams/quickStyle55.xml"/><Relationship Id="rId6" Type="http://schemas.openxmlformats.org/officeDocument/2006/relationships/diagramColors" Target="../diagrams/colors55.xml"/><Relationship Id="rId7" Type="http://schemas.microsoft.com/office/2007/relationships/diagramDrawing" Target="../diagrams/drawing55.xml"/><Relationship Id="rId1" Type="http://schemas.openxmlformats.org/officeDocument/2006/relationships/slideLayout" Target="../slideLayouts/slideLayout2.xml"/><Relationship Id="rId2" Type="http://schemas.openxmlformats.org/officeDocument/2006/relationships/hyperlink" Target="https://blogs.technet.microsoft.com/yungchou/2010/01/04/remote-desktop-services-rds-architecture-explained/"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0.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hyperlink" Target="https://msdn.microsoft.com/en-us/library/aa381326(v=vs.85).aspx" TargetMode="External"/></Relationships>
</file>

<file path=ppt/slides/_rels/slide6.xml.rels><?xml version="1.0" encoding="UTF-8" standalone="yes"?>
<Relationships xmlns="http://schemas.openxmlformats.org/package/2006/relationships"><Relationship Id="rId11" Type="http://schemas.openxmlformats.org/officeDocument/2006/relationships/diagramColors" Target="../diagrams/colors9.xml"/><Relationship Id="rId12" Type="http://schemas.microsoft.com/office/2007/relationships/diagramDrawing" Target="../diagrams/drawing9.xml"/><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image" Target="../media/image13.png"/><Relationship Id="rId8" Type="http://schemas.openxmlformats.org/officeDocument/2006/relationships/diagramData" Target="../diagrams/data9.xml"/><Relationship Id="rId9" Type="http://schemas.openxmlformats.org/officeDocument/2006/relationships/diagramLayout" Target="../diagrams/layout9.xml"/><Relationship Id="rId10" Type="http://schemas.openxmlformats.org/officeDocument/2006/relationships/diagramQuickStyle" Target="../diagrams/quickStyle9.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0.xml"/><Relationship Id="rId4" Type="http://schemas.openxmlformats.org/officeDocument/2006/relationships/diagramLayout" Target="../diagrams/layout10.xml"/><Relationship Id="rId5" Type="http://schemas.openxmlformats.org/officeDocument/2006/relationships/diagramQuickStyle" Target="../diagrams/quickStyle10.xml"/><Relationship Id="rId6" Type="http://schemas.openxmlformats.org/officeDocument/2006/relationships/diagramColors" Target="../diagrams/colors10.xml"/><Relationship Id="rId7" Type="http://schemas.microsoft.com/office/2007/relationships/diagramDrawing" Target="../diagrams/drawing10.xml"/><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1.xml"/><Relationship Id="rId4" Type="http://schemas.openxmlformats.org/officeDocument/2006/relationships/diagramLayout" Target="../diagrams/layout11.xml"/><Relationship Id="rId5" Type="http://schemas.openxmlformats.org/officeDocument/2006/relationships/diagramQuickStyle" Target="../diagrams/quickStyle11.xml"/><Relationship Id="rId6" Type="http://schemas.openxmlformats.org/officeDocument/2006/relationships/diagramColors" Target="../diagrams/colors11.xml"/><Relationship Id="rId7" Type="http://schemas.microsoft.com/office/2007/relationships/diagramDrawing" Target="../diagrams/drawing11.xml"/><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diagramData" Target="../diagrams/data12.xml"/><Relationship Id="rId5" Type="http://schemas.openxmlformats.org/officeDocument/2006/relationships/diagramLayout" Target="../diagrams/layout12.xml"/><Relationship Id="rId6" Type="http://schemas.openxmlformats.org/officeDocument/2006/relationships/diagramQuickStyle" Target="../diagrams/quickStyle12.xml"/><Relationship Id="rId7" Type="http://schemas.openxmlformats.org/officeDocument/2006/relationships/diagramColors" Target="../diagrams/colors12.xml"/><Relationship Id="rId8" Type="http://schemas.microsoft.com/office/2007/relationships/diagramDrawing" Target="../diagrams/drawing12.xml"/><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RDSH in Amazon AWS</a:t>
            </a:r>
          </a:p>
        </p:txBody>
      </p:sp>
      <p:sp>
        <p:nvSpPr>
          <p:cNvPr id="3" name="Subtitle 2"/>
          <p:cNvSpPr>
            <a:spLocks noGrp="1"/>
          </p:cNvSpPr>
          <p:nvPr>
            <p:ph type="subTitle" idx="1"/>
          </p:nvPr>
        </p:nvSpPr>
        <p:spPr/>
        <p:txBody>
          <a:bodyPr/>
          <a:lstStyle/>
          <a:p>
            <a:r>
              <a:rPr lang="en-US" dirty="0" err="1"/>
              <a:t>BriForum</a:t>
            </a:r>
            <a:r>
              <a:rPr lang="en-US" dirty="0"/>
              <a:t> 2016</a:t>
            </a:r>
          </a:p>
        </p:txBody>
      </p:sp>
      <p:pic>
        <p:nvPicPr>
          <p:cNvPr id="5" name="Picture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 y="-25399"/>
            <a:ext cx="9220200" cy="558800"/>
          </a:xfrm>
          <a:prstGeom prst="rect">
            <a:avLst/>
          </a:prstGeom>
        </p:spPr>
      </p:pic>
      <p:sp>
        <p:nvSpPr>
          <p:cNvPr id="4" name="TextBox 3"/>
          <p:cNvSpPr txBox="1"/>
          <p:nvPr/>
        </p:nvSpPr>
        <p:spPr>
          <a:xfrm>
            <a:off x="8382000" y="6597422"/>
            <a:ext cx="609600" cy="215444"/>
          </a:xfrm>
          <a:prstGeom prst="rect">
            <a:avLst/>
          </a:prstGeom>
          <a:noFill/>
        </p:spPr>
        <p:txBody>
          <a:bodyPr wrap="square" rtlCol="0">
            <a:spAutoFit/>
          </a:bodyPr>
          <a:lstStyle/>
          <a:p>
            <a:r>
              <a:rPr lang="en-US" sz="800" dirty="0">
                <a:solidFill>
                  <a:schemeClr val="bg1">
                    <a:lumMod val="50000"/>
                    <a:lumOff val="50000"/>
                  </a:schemeClr>
                </a:solidFill>
              </a:rPr>
              <a:t>160721</a:t>
            </a:r>
          </a:p>
        </p:txBody>
      </p:sp>
    </p:spTree>
    <p:extLst>
      <p:ext uri="{BB962C8B-B14F-4D97-AF65-F5344CB8AC3E}">
        <p14:creationId xmlns:p14="http://schemas.microsoft.com/office/powerpoint/2010/main" val="2485146091"/>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Definitions</a:t>
            </a:r>
          </a:p>
        </p:txBody>
      </p:sp>
      <p:sp>
        <p:nvSpPr>
          <p:cNvPr id="3" name="Content Placeholder 2"/>
          <p:cNvSpPr>
            <a:spLocks noGrp="1"/>
          </p:cNvSpPr>
          <p:nvPr>
            <p:ph idx="1"/>
          </p:nvPr>
        </p:nvSpPr>
        <p:spPr>
          <a:xfrm>
            <a:off x="457200" y="1600201"/>
            <a:ext cx="6705600" cy="4525963"/>
          </a:xfrm>
        </p:spPr>
        <p:txBody>
          <a:bodyPr>
            <a:noAutofit/>
          </a:bodyPr>
          <a:lstStyle/>
          <a:p>
            <a:r>
              <a:rPr lang="en-US" sz="1800" b="1" dirty="0"/>
              <a:t>Virtual Private Cloud </a:t>
            </a:r>
            <a:r>
              <a:rPr lang="en-US" sz="1800" dirty="0"/>
              <a:t>(VPC): A logically isolated virtual network in the AWS cloud. You define a VPC’s IP address space from a range you select.</a:t>
            </a:r>
          </a:p>
          <a:p>
            <a:endParaRPr lang="en-US" sz="1800" dirty="0"/>
          </a:p>
          <a:p>
            <a:r>
              <a:rPr lang="en-US" sz="1800" b="1" dirty="0"/>
              <a:t>Subnet</a:t>
            </a:r>
            <a:r>
              <a:rPr lang="en-US" sz="1800" dirty="0"/>
              <a:t>: A segment of a VPC’s IP address range where you can place groups of isolated resources.</a:t>
            </a:r>
          </a:p>
          <a:p>
            <a:pPr marL="36576" indent="0">
              <a:buNone/>
            </a:pPr>
            <a:endParaRPr lang="en-US" sz="1800" dirty="0"/>
          </a:p>
          <a:p>
            <a:r>
              <a:rPr lang="en-US" sz="1800" b="1" dirty="0"/>
              <a:t>EC2 Instance</a:t>
            </a:r>
            <a:r>
              <a:rPr lang="en-US" sz="1800" dirty="0"/>
              <a:t>: these machines comprise varying combinations of CPU, memory, storage, and networking capacity . https://aws.amazon.com/ec2/instance-types/</a:t>
            </a:r>
            <a:br>
              <a:rPr lang="en-US" sz="1800" dirty="0"/>
            </a:br>
            <a:endParaRPr lang="en-US" sz="1800" dirty="0"/>
          </a:p>
          <a:p>
            <a:r>
              <a:rPr lang="en-US" sz="1800" b="1" dirty="0"/>
              <a:t>Internet Gateway</a:t>
            </a:r>
            <a:r>
              <a:rPr lang="en-US" sz="1800" dirty="0"/>
              <a:t>: The Amazon VPC side of a connection to the public Internet.</a:t>
            </a:r>
          </a:p>
          <a:p>
            <a:endParaRPr lang="en-US" sz="1800" dirty="0"/>
          </a:p>
          <a:p>
            <a:r>
              <a:rPr lang="en-US" sz="1800" b="1" dirty="0"/>
              <a:t>Security Group</a:t>
            </a:r>
            <a:r>
              <a:rPr lang="en-US" sz="1800" dirty="0"/>
              <a:t>: virtual firewall for your instance to control inbound and outbound traffic. Each instance can have up to five security groups.</a:t>
            </a: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5200" y="1676400"/>
            <a:ext cx="1123950" cy="7334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46681" y="2819400"/>
            <a:ext cx="660988" cy="695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4"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569093" y="5029200"/>
            <a:ext cx="631932" cy="6481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5"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546681" y="3904969"/>
            <a:ext cx="647700" cy="6381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8" name="Content Placeholder 4"/>
          <p:cNvGraphicFramePr>
            <a:graphicFrameLocks/>
          </p:cNvGraphicFramePr>
          <p:nvPr>
            <p:extLst>
              <p:ext uri="{D42A27DB-BD31-4B8C-83A1-F6EECF244321}">
                <p14:modId xmlns:p14="http://schemas.microsoft.com/office/powerpoint/2010/main" val="430097875"/>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25110768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 presetClass="entr" presetSubtype="0" fill="hold" nodeType="withEffect">
                                  <p:stCondLst>
                                    <p:cond delay="0"/>
                                  </p:stCondLst>
                                  <p:childTnLst>
                                    <p:set>
                                      <p:cBhvr>
                                        <p:cTn id="9" dur="1" fill="hold">
                                          <p:stCondLst>
                                            <p:cond delay="0"/>
                                          </p:stCondLst>
                                        </p:cTn>
                                        <p:tgtEl>
                                          <p:spTgt spid="5122"/>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500"/>
                                        <p:tgtEl>
                                          <p:spTgt spid="3">
                                            <p:txEl>
                                              <p:pRg st="2" end="2"/>
                                            </p:txEl>
                                          </p:spTgt>
                                        </p:tgtEl>
                                      </p:cBhvr>
                                    </p:animEffect>
                                  </p:childTnLst>
                                </p:cTn>
                              </p:par>
                              <p:par>
                                <p:cTn id="15" presetID="1" presetClass="entr" presetSubtype="0" fill="hold" nodeType="withEffect">
                                  <p:stCondLst>
                                    <p:cond delay="0"/>
                                  </p:stCondLst>
                                  <p:childTnLst>
                                    <p:set>
                                      <p:cBhvr>
                                        <p:cTn id="16" dur="1" fill="hold">
                                          <p:stCondLst>
                                            <p:cond delay="0"/>
                                          </p:stCondLst>
                                        </p:cTn>
                                        <p:tgtEl>
                                          <p:spTgt spid="512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 presetClass="entr" presetSubtype="0" fill="hold" nodeType="withEffect">
                                  <p:stCondLst>
                                    <p:cond delay="0"/>
                                  </p:stCondLst>
                                  <p:childTnLst>
                                    <p:set>
                                      <p:cBhvr>
                                        <p:cTn id="23" dur="1" fill="hold">
                                          <p:stCondLst>
                                            <p:cond delay="0"/>
                                          </p:stCondLst>
                                        </p:cTn>
                                        <p:tgtEl>
                                          <p:spTgt spid="5125"/>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 presetClass="entr" presetSubtype="0" fill="hold" nodeType="withEffect">
                                  <p:stCondLst>
                                    <p:cond delay="0"/>
                                  </p:stCondLst>
                                  <p:childTnLst>
                                    <p:set>
                                      <p:cBhvr>
                                        <p:cTn id="30" dur="1" fill="hold">
                                          <p:stCondLst>
                                            <p:cond delay="0"/>
                                          </p:stCondLst>
                                        </p:cTn>
                                        <p:tgtEl>
                                          <p:spTgt spid="512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Effect transition="in" filter="fade">
                                      <p:cBhvr>
                                        <p:cTn id="35"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 the VPC</a:t>
            </a:r>
          </a:p>
        </p:txBody>
      </p:sp>
      <p:sp>
        <p:nvSpPr>
          <p:cNvPr id="3" name="Content Placeholder 2"/>
          <p:cNvSpPr>
            <a:spLocks noGrp="1"/>
          </p:cNvSpPr>
          <p:nvPr>
            <p:ph idx="1"/>
          </p:nvPr>
        </p:nvSpPr>
        <p:spPr>
          <a:xfrm>
            <a:off x="457200" y="1600201"/>
            <a:ext cx="7467600" cy="4800599"/>
          </a:xfrm>
        </p:spPr>
        <p:txBody>
          <a:bodyPr>
            <a:normAutofit fontScale="70000" lnSpcReduction="20000"/>
          </a:bodyPr>
          <a:lstStyle/>
          <a:p>
            <a:r>
              <a:rPr lang="en-US" sz="3200" b="1" dirty="0"/>
              <a:t>Complete control </a:t>
            </a:r>
            <a:r>
              <a:rPr lang="en-US" sz="3200" dirty="0"/>
              <a:t>over your virtual networking environment, including selection of your own IP address range, creation of subnets, and configuration of route tables and network gateways.</a:t>
            </a:r>
          </a:p>
          <a:p>
            <a:endParaRPr lang="en-US" sz="3200" dirty="0"/>
          </a:p>
          <a:p>
            <a:r>
              <a:rPr lang="en-US" sz="3200" dirty="0"/>
              <a:t>Create a public-facing subnet for your Secure Gateways that has access to the Internet, and place your backend systems such as connection brokers, databases, and application servers in a private-facing subnet with no Internet access. </a:t>
            </a:r>
          </a:p>
          <a:p>
            <a:endParaRPr lang="en-US" sz="3200" dirty="0"/>
          </a:p>
          <a:p>
            <a:r>
              <a:rPr lang="en-US" sz="3200" b="1" dirty="0"/>
              <a:t>Leverage multiple layers of security</a:t>
            </a:r>
            <a:r>
              <a:rPr lang="en-US" sz="3200" dirty="0"/>
              <a:t>, including security groups and network access control lists, to help control access in each subnet.</a:t>
            </a:r>
          </a:p>
          <a:p>
            <a:endParaRPr lang="en-US" sz="3200" dirty="0"/>
          </a:p>
          <a:p>
            <a:r>
              <a:rPr lang="en-US" sz="3200" dirty="0"/>
              <a:t>https://aws.amazon.com/vpc/faqs/</a:t>
            </a:r>
          </a:p>
          <a:p>
            <a:endParaRPr lang="en-US" sz="3200" dirty="0"/>
          </a:p>
          <a:p>
            <a:pPr marL="36576" indent="0">
              <a:buNone/>
            </a:pPr>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1842709815"/>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7712116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80" name="Picture 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6855" y="1761365"/>
            <a:ext cx="7800720" cy="467598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Content Placeholder 2"/>
          <p:cNvSpPr txBox="1">
            <a:spLocks/>
          </p:cNvSpPr>
          <p:nvPr/>
        </p:nvSpPr>
        <p:spPr>
          <a:xfrm>
            <a:off x="486855" y="590670"/>
            <a:ext cx="8382000" cy="931242"/>
          </a:xfrm>
          <a:prstGeom prst="rect">
            <a:avLst/>
          </a:prstGeom>
        </p:spPr>
        <p:txBody>
          <a:bodyPr vert="horz">
            <a:normAutofit/>
          </a:bodyPr>
          <a:lst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a:lstStyle>
          <a:p>
            <a:pPr marL="36576" indent="0">
              <a:lnSpc>
                <a:spcPct val="170000"/>
              </a:lnSpc>
              <a:buFont typeface="Wingdings 2"/>
              <a:buNone/>
            </a:pPr>
            <a:r>
              <a:rPr lang="en-US" sz="2400" dirty="0"/>
              <a:t>Availability Zone (AZ) represent individual datacenters</a:t>
            </a:r>
          </a:p>
        </p:txBody>
      </p:sp>
      <p:sp>
        <p:nvSpPr>
          <p:cNvPr id="10" name="Content Placeholder 2"/>
          <p:cNvSpPr txBox="1">
            <a:spLocks/>
          </p:cNvSpPr>
          <p:nvPr/>
        </p:nvSpPr>
        <p:spPr>
          <a:xfrm>
            <a:off x="223011" y="590670"/>
            <a:ext cx="8645844" cy="848708"/>
          </a:xfrm>
          <a:prstGeom prst="rect">
            <a:avLst/>
          </a:prstGeom>
        </p:spPr>
        <p:txBody>
          <a:bodyPr vert="horz">
            <a:normAutofit/>
          </a:bodyPr>
          <a:lst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a:lstStyle>
          <a:p>
            <a:pPr marL="36576" indent="0">
              <a:lnSpc>
                <a:spcPct val="170000"/>
              </a:lnSpc>
              <a:buFont typeface="Wingdings 2"/>
              <a:buNone/>
            </a:pPr>
            <a:r>
              <a:rPr lang="en-US" sz="2400" dirty="0"/>
              <a:t>Each region will always have at </a:t>
            </a:r>
            <a:r>
              <a:rPr lang="en-US" sz="2400" b="1" dirty="0"/>
              <a:t>least two Availability Zones</a:t>
            </a:r>
            <a:endParaRPr lang="en-US" sz="2400" dirty="0"/>
          </a:p>
        </p:txBody>
      </p:sp>
      <p:sp>
        <p:nvSpPr>
          <p:cNvPr id="11" name="Content Placeholder 2"/>
          <p:cNvSpPr txBox="1">
            <a:spLocks/>
          </p:cNvSpPr>
          <p:nvPr/>
        </p:nvSpPr>
        <p:spPr>
          <a:xfrm>
            <a:off x="421045" y="590670"/>
            <a:ext cx="7866530" cy="653795"/>
          </a:xfrm>
          <a:prstGeom prst="rect">
            <a:avLst/>
          </a:prstGeom>
        </p:spPr>
        <p:txBody>
          <a:bodyPr vert="horz">
            <a:noAutofit/>
          </a:bodyPr>
          <a:lst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a:lstStyle>
          <a:p>
            <a:pPr marL="36576" indent="0">
              <a:lnSpc>
                <a:spcPct val="170000"/>
              </a:lnSpc>
              <a:buFont typeface="Wingdings 2"/>
              <a:buNone/>
            </a:pPr>
            <a:r>
              <a:rPr lang="en-US" sz="2400" dirty="0"/>
              <a:t>A VPC can span over multiple </a:t>
            </a:r>
            <a:r>
              <a:rPr lang="en-US" sz="2400" b="1" dirty="0"/>
              <a:t>Availability Zones</a:t>
            </a:r>
          </a:p>
        </p:txBody>
      </p:sp>
      <p:sp>
        <p:nvSpPr>
          <p:cNvPr id="12" name="Content Placeholder 2"/>
          <p:cNvSpPr txBox="1">
            <a:spLocks/>
          </p:cNvSpPr>
          <p:nvPr/>
        </p:nvSpPr>
        <p:spPr>
          <a:xfrm>
            <a:off x="237564" y="605079"/>
            <a:ext cx="8906436" cy="838200"/>
          </a:xfrm>
          <a:prstGeom prst="rect">
            <a:avLst/>
          </a:prstGeom>
        </p:spPr>
        <p:txBody>
          <a:bodyPr vert="horz">
            <a:noAutofit/>
          </a:bodyPr>
          <a:lst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a:lstStyle>
          <a:p>
            <a:pPr marL="36576" indent="0">
              <a:lnSpc>
                <a:spcPct val="170000"/>
              </a:lnSpc>
              <a:buFont typeface="Wingdings 2"/>
              <a:buNone/>
            </a:pPr>
            <a:r>
              <a:rPr lang="en-US" sz="2400" dirty="0"/>
              <a:t>Each AZ in a region are separated by a </a:t>
            </a:r>
            <a:r>
              <a:rPr lang="en-US" sz="2400" b="1" dirty="0"/>
              <a:t>low latency network </a:t>
            </a:r>
          </a:p>
        </p:txBody>
      </p:sp>
      <p:sp>
        <p:nvSpPr>
          <p:cNvPr id="13" name="Content Placeholder 2"/>
          <p:cNvSpPr txBox="1">
            <a:spLocks/>
          </p:cNvSpPr>
          <p:nvPr/>
        </p:nvSpPr>
        <p:spPr>
          <a:xfrm>
            <a:off x="248935" y="601179"/>
            <a:ext cx="8686621" cy="838199"/>
          </a:xfrm>
          <a:prstGeom prst="rect">
            <a:avLst/>
          </a:prstGeom>
        </p:spPr>
        <p:txBody>
          <a:bodyPr vert="horz">
            <a:noAutofit/>
          </a:bodyPr>
          <a:lst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a:lstStyle>
          <a:p>
            <a:pPr marL="36576" indent="0">
              <a:lnSpc>
                <a:spcPct val="170000"/>
              </a:lnSpc>
              <a:buFont typeface="Wingdings 2"/>
              <a:buNone/>
            </a:pPr>
            <a:r>
              <a:rPr lang="en-US" sz="2400" dirty="0"/>
              <a:t>Spread workload </a:t>
            </a:r>
            <a:r>
              <a:rPr lang="en-US" sz="2400" b="1" dirty="0"/>
              <a:t>across at least two AZ’s </a:t>
            </a:r>
            <a:r>
              <a:rPr lang="en-US" sz="2400" dirty="0"/>
              <a:t>for high availability</a:t>
            </a:r>
          </a:p>
        </p:txBody>
      </p:sp>
      <p:sp>
        <p:nvSpPr>
          <p:cNvPr id="14" name="Content Placeholder 2"/>
          <p:cNvSpPr txBox="1">
            <a:spLocks/>
          </p:cNvSpPr>
          <p:nvPr/>
        </p:nvSpPr>
        <p:spPr>
          <a:xfrm>
            <a:off x="365245" y="676904"/>
            <a:ext cx="8453999" cy="575914"/>
          </a:xfrm>
          <a:prstGeom prst="rect">
            <a:avLst/>
          </a:prstGeom>
        </p:spPr>
        <p:txBody>
          <a:bodyPr vert="horz">
            <a:noAutofit/>
          </a:bodyPr>
          <a:lst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a:lstStyle>
          <a:p>
            <a:pPr marL="36576" indent="0">
              <a:lnSpc>
                <a:spcPct val="170000"/>
              </a:lnSpc>
              <a:buFont typeface="Wingdings 2"/>
              <a:buNone/>
            </a:pPr>
            <a:r>
              <a:rPr lang="en-US" sz="2400" dirty="0"/>
              <a:t>Use </a:t>
            </a:r>
            <a:r>
              <a:rPr lang="en-US" sz="2400" b="1" dirty="0"/>
              <a:t>Subnets</a:t>
            </a:r>
            <a:r>
              <a:rPr lang="en-US" sz="2400" dirty="0"/>
              <a:t> within each AZ as needed </a:t>
            </a:r>
          </a:p>
        </p:txBody>
      </p:sp>
      <p:sp>
        <p:nvSpPr>
          <p:cNvPr id="15" name="Content Placeholder 2"/>
          <p:cNvSpPr txBox="1">
            <a:spLocks/>
          </p:cNvSpPr>
          <p:nvPr/>
        </p:nvSpPr>
        <p:spPr>
          <a:xfrm>
            <a:off x="223011" y="599882"/>
            <a:ext cx="8906436" cy="667364"/>
          </a:xfrm>
          <a:prstGeom prst="rect">
            <a:avLst/>
          </a:prstGeom>
        </p:spPr>
        <p:txBody>
          <a:bodyPr vert="horz">
            <a:noAutofit/>
          </a:bodyPr>
          <a:lst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a:lstStyle>
          <a:p>
            <a:pPr marL="36576" indent="0">
              <a:lnSpc>
                <a:spcPct val="170000"/>
              </a:lnSpc>
              <a:buFont typeface="Wingdings 2"/>
              <a:buNone/>
            </a:pPr>
            <a:r>
              <a:rPr lang="en-US" sz="2400" dirty="0"/>
              <a:t>Set up </a:t>
            </a:r>
            <a:r>
              <a:rPr lang="en-US" sz="2400" b="1" dirty="0"/>
              <a:t>route tables </a:t>
            </a:r>
            <a:r>
              <a:rPr lang="en-US" sz="2400" dirty="0"/>
              <a:t>for proper communication between subnets</a:t>
            </a:r>
          </a:p>
        </p:txBody>
      </p:sp>
      <p:sp>
        <p:nvSpPr>
          <p:cNvPr id="16" name="Content Placeholder 2"/>
          <p:cNvSpPr txBox="1">
            <a:spLocks/>
          </p:cNvSpPr>
          <p:nvPr/>
        </p:nvSpPr>
        <p:spPr>
          <a:xfrm>
            <a:off x="304800" y="676904"/>
            <a:ext cx="7216026" cy="676239"/>
          </a:xfrm>
          <a:prstGeom prst="rect">
            <a:avLst/>
          </a:prstGeom>
        </p:spPr>
        <p:txBody>
          <a:bodyPr vert="horz">
            <a:noAutofit/>
          </a:bodyPr>
          <a:lst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a:lstStyle>
          <a:p>
            <a:pPr marL="36576" indent="0">
              <a:lnSpc>
                <a:spcPct val="170000"/>
              </a:lnSpc>
              <a:buFont typeface="Wingdings 2"/>
              <a:buNone/>
            </a:pPr>
            <a:r>
              <a:rPr lang="en-US" sz="2400" dirty="0"/>
              <a:t>Use </a:t>
            </a:r>
            <a:r>
              <a:rPr lang="en-US" sz="2400" b="1" dirty="0"/>
              <a:t>Security Groups </a:t>
            </a:r>
            <a:r>
              <a:rPr lang="en-US" sz="2400" dirty="0"/>
              <a:t>to secure ports at instances</a:t>
            </a:r>
          </a:p>
        </p:txBody>
      </p:sp>
      <p:sp>
        <p:nvSpPr>
          <p:cNvPr id="17" name="Content Placeholder 2"/>
          <p:cNvSpPr txBox="1">
            <a:spLocks/>
          </p:cNvSpPr>
          <p:nvPr/>
        </p:nvSpPr>
        <p:spPr>
          <a:xfrm>
            <a:off x="233082" y="633498"/>
            <a:ext cx="8915400" cy="845585"/>
          </a:xfrm>
          <a:prstGeom prst="rect">
            <a:avLst/>
          </a:prstGeom>
        </p:spPr>
        <p:txBody>
          <a:bodyPr vert="horz">
            <a:noAutofit/>
          </a:bodyPr>
          <a:lst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a:lstStyle>
          <a:p>
            <a:pPr marL="36576" indent="0">
              <a:lnSpc>
                <a:spcPct val="170000"/>
              </a:lnSpc>
              <a:buFont typeface="Wingdings 2"/>
              <a:buNone/>
            </a:pPr>
            <a:r>
              <a:rPr lang="en-US" sz="2400" dirty="0"/>
              <a:t>Use </a:t>
            </a:r>
            <a:r>
              <a:rPr lang="en-US" sz="2400" b="1" dirty="0"/>
              <a:t>Network Access Control </a:t>
            </a:r>
            <a:r>
              <a:rPr lang="en-US" sz="2400" dirty="0"/>
              <a:t>for security between subnets</a:t>
            </a:r>
          </a:p>
        </p:txBody>
      </p:sp>
      <p:pic>
        <p:nvPicPr>
          <p:cNvPr id="3078"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1722" y="1998043"/>
            <a:ext cx="7270983" cy="42767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5"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1722" y="1980751"/>
            <a:ext cx="7284619" cy="431130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6"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5486" y="1990643"/>
            <a:ext cx="7417648" cy="42915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7" name="Picture 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52848" y="1973232"/>
            <a:ext cx="7310286" cy="43089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18" name="Content Placeholder 4"/>
          <p:cNvGraphicFramePr>
            <a:graphicFrameLocks/>
          </p:cNvGraphicFramePr>
          <p:nvPr>
            <p:extLst>
              <p:ext uri="{D42A27DB-BD31-4B8C-83A1-F6EECF244321}">
                <p14:modId xmlns:p14="http://schemas.microsoft.com/office/powerpoint/2010/main" val="1842709815"/>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51112764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3078"/>
                                        </p:tgtEl>
                                        <p:attrNameLst>
                                          <p:attrName>style.visibility</p:attrName>
                                        </p:attrNameLst>
                                      </p:cBhvr>
                                      <p:to>
                                        <p:strVal val="visible"/>
                                      </p:to>
                                    </p:set>
                                    <p:animEffect transition="in" filter="fade">
                                      <p:cBhvr>
                                        <p:cTn id="10" dur="500"/>
                                        <p:tgtEl>
                                          <p:spTgt spid="307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 presetClass="exit" presetSubtype="0" fill="hold" grpId="1" nodeType="withEffect">
                                  <p:stCondLst>
                                    <p:cond delay="0"/>
                                  </p:stCondLst>
                                  <p:childTnLst>
                                    <p:set>
                                      <p:cBhvr>
                                        <p:cTn id="17" dur="1" fill="hold">
                                          <p:stCondLst>
                                            <p:cond delay="0"/>
                                          </p:stCondLst>
                                        </p:cTn>
                                        <p:tgtEl>
                                          <p:spTgt spid="9"/>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par>
                                <p:cTn id="23" presetID="1" presetClass="exit" presetSubtype="0" fill="hold" grpId="1" nodeType="withEffect">
                                  <p:stCondLst>
                                    <p:cond delay="0"/>
                                  </p:stCondLst>
                                  <p:childTnLst>
                                    <p:set>
                                      <p:cBhvr>
                                        <p:cTn id="24" dur="1" fill="hold">
                                          <p:stCondLst>
                                            <p:cond delay="0"/>
                                          </p:stCondLst>
                                        </p:cTn>
                                        <p:tgtEl>
                                          <p:spTgt spid="10"/>
                                        </p:tgtEl>
                                        <p:attrNameLst>
                                          <p:attrName>style.visibility</p:attrName>
                                        </p:attrNameLst>
                                      </p:cBhvr>
                                      <p:to>
                                        <p:strVal val="hidden"/>
                                      </p:to>
                                    </p:set>
                                  </p:childTnLst>
                                </p:cTn>
                              </p:par>
                              <p:par>
                                <p:cTn id="25" presetID="1" presetClass="entr" presetSubtype="0" fill="hold" nodeType="withEffect">
                                  <p:stCondLst>
                                    <p:cond delay="0"/>
                                  </p:stCondLst>
                                  <p:childTnLst>
                                    <p:set>
                                      <p:cBhvr>
                                        <p:cTn id="26" dur="1" fill="hold">
                                          <p:stCondLst>
                                            <p:cond delay="0"/>
                                          </p:stCondLst>
                                        </p:cTn>
                                        <p:tgtEl>
                                          <p:spTgt spid="307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par>
                                <p:cTn id="32" presetID="1" presetClass="exit" presetSubtype="0" fill="hold" grpId="2" nodeType="withEffect">
                                  <p:stCondLst>
                                    <p:cond delay="0"/>
                                  </p:stCondLst>
                                  <p:childTnLst>
                                    <p:set>
                                      <p:cBhvr>
                                        <p:cTn id="33" dur="1" fill="hold">
                                          <p:stCondLst>
                                            <p:cond delay="0"/>
                                          </p:stCondLst>
                                        </p:cTn>
                                        <p:tgtEl>
                                          <p:spTgt spid="11"/>
                                        </p:tgtEl>
                                        <p:attrNameLst>
                                          <p:attrName>style.visibility</p:attrName>
                                        </p:attrNameLst>
                                      </p:cBhvr>
                                      <p:to>
                                        <p:strVal val="hidden"/>
                                      </p:to>
                                    </p:se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fade">
                                      <p:cBhvr>
                                        <p:cTn id="38" dur="500"/>
                                        <p:tgtEl>
                                          <p:spTgt spid="13"/>
                                        </p:tgtEl>
                                      </p:cBhvr>
                                    </p:animEffect>
                                  </p:childTnLst>
                                </p:cTn>
                              </p:par>
                              <p:par>
                                <p:cTn id="39" presetID="1" presetClass="exit" presetSubtype="0" fill="hold" grpId="1" nodeType="withEffect">
                                  <p:stCondLst>
                                    <p:cond delay="0"/>
                                  </p:stCondLst>
                                  <p:childTnLst>
                                    <p:set>
                                      <p:cBhvr>
                                        <p:cTn id="40" dur="1" fill="hold">
                                          <p:stCondLst>
                                            <p:cond delay="0"/>
                                          </p:stCondLst>
                                        </p:cTn>
                                        <p:tgtEl>
                                          <p:spTgt spid="12"/>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5"/>
                                        </p:tgtEl>
                                        <p:attrNameLst>
                                          <p:attrName>style.visibility</p:attrName>
                                        </p:attrNameLst>
                                      </p:cBhvr>
                                      <p:to>
                                        <p:strVal val="visible"/>
                                      </p:to>
                                    </p:set>
                                    <p:animEffect transition="in" filter="fade">
                                      <p:cBhvr>
                                        <p:cTn id="45" dur="500"/>
                                        <p:tgtEl>
                                          <p:spTgt spid="15"/>
                                        </p:tgtEl>
                                      </p:cBhvr>
                                    </p:animEffect>
                                  </p:childTnLst>
                                </p:cTn>
                              </p:par>
                              <p:par>
                                <p:cTn id="46" presetID="1" presetClass="exit" presetSubtype="0" fill="hold" grpId="1" nodeType="withEffect">
                                  <p:stCondLst>
                                    <p:cond delay="0"/>
                                  </p:stCondLst>
                                  <p:childTnLst>
                                    <p:set>
                                      <p:cBhvr>
                                        <p:cTn id="47" dur="1" fill="hold">
                                          <p:stCondLst>
                                            <p:cond delay="0"/>
                                          </p:stCondLst>
                                        </p:cTn>
                                        <p:tgtEl>
                                          <p:spTgt spid="13"/>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6"/>
                                        </p:tgtEl>
                                        <p:attrNameLst>
                                          <p:attrName>style.visibility</p:attrName>
                                        </p:attrNameLst>
                                      </p:cBhvr>
                                      <p:to>
                                        <p:strVal val="visible"/>
                                      </p:to>
                                    </p:set>
                                    <p:animEffect transition="in" filter="fade">
                                      <p:cBhvr>
                                        <p:cTn id="52" dur="500"/>
                                        <p:tgtEl>
                                          <p:spTgt spid="16"/>
                                        </p:tgtEl>
                                      </p:cBhvr>
                                    </p:animEffect>
                                  </p:childTnLst>
                                </p:cTn>
                              </p:par>
                              <p:par>
                                <p:cTn id="53" presetID="1" presetClass="exit" presetSubtype="0" fill="hold" grpId="1" nodeType="withEffect">
                                  <p:stCondLst>
                                    <p:cond delay="0"/>
                                  </p:stCondLst>
                                  <p:childTnLst>
                                    <p:set>
                                      <p:cBhvr>
                                        <p:cTn id="54" dur="1" fill="hold">
                                          <p:stCondLst>
                                            <p:cond delay="0"/>
                                          </p:stCondLst>
                                        </p:cTn>
                                        <p:tgtEl>
                                          <p:spTgt spid="15"/>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14"/>
                                        </p:tgtEl>
                                        <p:attrNameLst>
                                          <p:attrName>style.visibility</p:attrName>
                                        </p:attrNameLst>
                                      </p:cBhvr>
                                      <p:to>
                                        <p:strVal val="visible"/>
                                      </p:to>
                                    </p:set>
                                    <p:animEffect transition="in" filter="fade">
                                      <p:cBhvr>
                                        <p:cTn id="59" dur="500"/>
                                        <p:tgtEl>
                                          <p:spTgt spid="14"/>
                                        </p:tgtEl>
                                      </p:cBhvr>
                                    </p:animEffect>
                                  </p:childTnLst>
                                </p:cTn>
                              </p:par>
                              <p:par>
                                <p:cTn id="60" presetID="1" presetClass="exit" presetSubtype="0" fill="hold" grpId="1" nodeType="withEffect">
                                  <p:stCondLst>
                                    <p:cond delay="0"/>
                                  </p:stCondLst>
                                  <p:childTnLst>
                                    <p:set>
                                      <p:cBhvr>
                                        <p:cTn id="61" dur="1" fill="hold">
                                          <p:stCondLst>
                                            <p:cond delay="0"/>
                                          </p:stCondLst>
                                        </p:cTn>
                                        <p:tgtEl>
                                          <p:spTgt spid="16"/>
                                        </p:tgtEl>
                                        <p:attrNameLst>
                                          <p:attrName>style.visibility</p:attrName>
                                        </p:attrNameLst>
                                      </p:cBhvr>
                                      <p:to>
                                        <p:strVal val="hidden"/>
                                      </p:to>
                                    </p:set>
                                  </p:childTnLst>
                                </p:cTn>
                              </p:par>
                              <p:par>
                                <p:cTn id="62" presetID="1" presetClass="entr" presetSubtype="0" fill="hold" nodeType="withEffect">
                                  <p:stCondLst>
                                    <p:cond delay="0"/>
                                  </p:stCondLst>
                                  <p:childTnLst>
                                    <p:set>
                                      <p:cBhvr>
                                        <p:cTn id="63" dur="1" fill="hold">
                                          <p:stCondLst>
                                            <p:cond delay="0"/>
                                          </p:stCondLst>
                                        </p:cTn>
                                        <p:tgtEl>
                                          <p:spTgt spid="3076"/>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17"/>
                                        </p:tgtEl>
                                        <p:attrNameLst>
                                          <p:attrName>style.visibility</p:attrName>
                                        </p:attrNameLst>
                                      </p:cBhvr>
                                      <p:to>
                                        <p:strVal val="visible"/>
                                      </p:to>
                                    </p:set>
                                    <p:animEffect transition="in" filter="fade">
                                      <p:cBhvr>
                                        <p:cTn id="68" dur="500"/>
                                        <p:tgtEl>
                                          <p:spTgt spid="17"/>
                                        </p:tgtEl>
                                      </p:cBhvr>
                                    </p:animEffect>
                                  </p:childTnLst>
                                </p:cTn>
                              </p:par>
                              <p:par>
                                <p:cTn id="69" presetID="1" presetClass="exit" presetSubtype="0" fill="hold" grpId="1" nodeType="withEffect">
                                  <p:stCondLst>
                                    <p:cond delay="0"/>
                                  </p:stCondLst>
                                  <p:childTnLst>
                                    <p:set>
                                      <p:cBhvr>
                                        <p:cTn id="70" dur="1" fill="hold">
                                          <p:stCondLst>
                                            <p:cond delay="0"/>
                                          </p:stCondLst>
                                        </p:cTn>
                                        <p:tgtEl>
                                          <p:spTgt spid="14"/>
                                        </p:tgtEl>
                                        <p:attrNameLst>
                                          <p:attrName>style.visibility</p:attrName>
                                        </p:attrNameLst>
                                      </p:cBhvr>
                                      <p:to>
                                        <p:strVal val="hidden"/>
                                      </p:to>
                                    </p:set>
                                  </p:childTnLst>
                                </p:cTn>
                              </p:par>
                              <p:par>
                                <p:cTn id="71" presetID="1" presetClass="entr" presetSubtype="0" fill="hold" nodeType="withEffect">
                                  <p:stCondLst>
                                    <p:cond delay="0"/>
                                  </p:stCondLst>
                                  <p:childTnLst>
                                    <p:set>
                                      <p:cBhvr>
                                        <p:cTn id="72" dur="1" fill="hold">
                                          <p:stCondLst>
                                            <p:cond delay="0"/>
                                          </p:stCondLst>
                                        </p:cTn>
                                        <p:tgtEl>
                                          <p:spTgt spid="30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P spid="10" grpId="0"/>
      <p:bldP spid="10" grpId="1"/>
      <p:bldP spid="11" grpId="0"/>
      <p:bldP spid="11" grpId="2"/>
      <p:bldP spid="12" grpId="0"/>
      <p:bldP spid="12" grpId="1"/>
      <p:bldP spid="13" grpId="0"/>
      <p:bldP spid="13" grpId="1"/>
      <p:bldP spid="14" grpId="0"/>
      <p:bldP spid="14" grpId="1"/>
      <p:bldP spid="15" grpId="0"/>
      <p:bldP spid="15" grpId="1"/>
      <p:bldP spid="16" grpId="0"/>
      <p:bldP spid="16" grpId="1"/>
      <p:bldP spid="1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Subnetting</a:t>
            </a:r>
            <a:r>
              <a:rPr lang="en-US" dirty="0"/>
              <a:t> within an AZ</a:t>
            </a:r>
          </a:p>
        </p:txBody>
      </p:sp>
      <p:sp>
        <p:nvSpPr>
          <p:cNvPr id="3" name="Content Placeholder 2"/>
          <p:cNvSpPr>
            <a:spLocks noGrp="1"/>
          </p:cNvSpPr>
          <p:nvPr>
            <p:ph idx="1"/>
          </p:nvPr>
        </p:nvSpPr>
        <p:spPr/>
        <p:txBody>
          <a:bodyPr>
            <a:normAutofit/>
          </a:bodyPr>
          <a:lstStyle/>
          <a:p>
            <a:r>
              <a:rPr lang="en-US" sz="2800" dirty="0"/>
              <a:t>Within each AZ, allocate a public subnet, a private subnet and some spare capacity. </a:t>
            </a:r>
            <a:br>
              <a:rPr lang="en-US" sz="2800" dirty="0"/>
            </a:br>
            <a:endParaRPr lang="en-US" sz="2800" dirty="0"/>
          </a:p>
          <a:p>
            <a:r>
              <a:rPr lang="en-US" sz="2800" dirty="0"/>
              <a:t>Your publicly-accessible hosts will be far fewer in number than your internal-only ones, so give the public subnets half the space of the private ones. </a:t>
            </a:r>
          </a:p>
          <a:p>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1842709815"/>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2210957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Configure Routing</a:t>
            </a:r>
          </a:p>
        </p:txBody>
      </p:sp>
      <p:sp>
        <p:nvSpPr>
          <p:cNvPr id="3" name="Content Placeholder 2"/>
          <p:cNvSpPr>
            <a:spLocks noGrp="1"/>
          </p:cNvSpPr>
          <p:nvPr>
            <p:ph idx="1"/>
          </p:nvPr>
        </p:nvSpPr>
        <p:spPr/>
        <p:txBody>
          <a:bodyPr>
            <a:noAutofit/>
          </a:bodyPr>
          <a:lstStyle/>
          <a:p>
            <a:r>
              <a:rPr lang="en-US" sz="2000" dirty="0"/>
              <a:t>All hosts within a VPC can route to all other hosts within a VPC by default</a:t>
            </a:r>
          </a:p>
          <a:p>
            <a:r>
              <a:rPr lang="en-US" sz="2000" dirty="0"/>
              <a:t>Need at least a IGW or VPN to access the VPC </a:t>
            </a:r>
          </a:p>
          <a:p>
            <a:r>
              <a:rPr lang="en-US" sz="2000" dirty="0"/>
              <a:t>Configure which packets can route into and out of the VPC.</a:t>
            </a:r>
          </a:p>
          <a:p>
            <a:r>
              <a:rPr lang="en-US" sz="2000" dirty="0"/>
              <a:t>To provide Internet access for the Public subnet, set in the Routing Table:</a:t>
            </a:r>
          </a:p>
          <a:p>
            <a:pPr lvl="1"/>
            <a:r>
              <a:rPr lang="en-US" sz="2000" dirty="0"/>
              <a:t>10.0.0.0/16  -  Local</a:t>
            </a:r>
          </a:p>
          <a:p>
            <a:pPr lvl="1"/>
            <a:r>
              <a:rPr lang="en-US" sz="2000" b="1" dirty="0"/>
              <a:t>0.0.0.0/0  - Internet Gateway</a:t>
            </a:r>
          </a:p>
          <a:p>
            <a:r>
              <a:rPr lang="en-US" sz="2000" dirty="0"/>
              <a:t>Private subnets only route internally, but you can add a NAT for Internet access:</a:t>
            </a:r>
          </a:p>
          <a:p>
            <a:pPr lvl="1"/>
            <a:r>
              <a:rPr lang="en-US" sz="2000" dirty="0"/>
              <a:t>10.0.0.0/16  -  Local</a:t>
            </a:r>
          </a:p>
          <a:p>
            <a:pPr lvl="1"/>
            <a:r>
              <a:rPr lang="en-US" sz="2000" b="1" dirty="0"/>
              <a:t>0.0.0.0/0 – NAT instance</a:t>
            </a:r>
          </a:p>
          <a:p>
            <a:endParaRPr lang="en-US" sz="2000" dirty="0"/>
          </a:p>
        </p:txBody>
      </p:sp>
      <p:graphicFrame>
        <p:nvGraphicFramePr>
          <p:cNvPr id="4" name="Content Placeholder 4"/>
          <p:cNvGraphicFramePr>
            <a:graphicFrameLocks/>
          </p:cNvGraphicFramePr>
          <p:nvPr>
            <p:extLst>
              <p:ext uri="{D42A27DB-BD31-4B8C-83A1-F6EECF244321}">
                <p14:modId xmlns:p14="http://schemas.microsoft.com/office/powerpoint/2010/main" val="1842709815"/>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1355121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Internet Access (NAT vs IGW)</a:t>
            </a:r>
          </a:p>
        </p:txBody>
      </p:sp>
      <p:sp>
        <p:nvSpPr>
          <p:cNvPr id="3" name="Content Placeholder 2"/>
          <p:cNvSpPr>
            <a:spLocks noGrp="1"/>
          </p:cNvSpPr>
          <p:nvPr>
            <p:ph idx="1"/>
          </p:nvPr>
        </p:nvSpPr>
        <p:spPr/>
        <p:txBody>
          <a:bodyPr>
            <a:normAutofit fontScale="62500" lnSpcReduction="20000"/>
          </a:bodyPr>
          <a:lstStyle/>
          <a:p>
            <a:pPr marL="0" indent="0">
              <a:buNone/>
            </a:pPr>
            <a:r>
              <a:rPr lang="en-US" dirty="0"/>
              <a:t>EC2 instances in a private VPC subnet need to connect to the Internet. Because the subnet is private, the IP addresses assigned to the instances cannot be used in public. </a:t>
            </a:r>
          </a:p>
          <a:p>
            <a:pPr marL="0" indent="0">
              <a:buNone/>
            </a:pPr>
            <a:r>
              <a:rPr lang="en-US" dirty="0"/>
              <a:t/>
            </a:r>
            <a:br>
              <a:rPr lang="en-US" dirty="0"/>
            </a:br>
            <a:r>
              <a:rPr lang="en-US" dirty="0"/>
              <a:t>It is necessary to use </a:t>
            </a:r>
            <a:r>
              <a:rPr lang="en-US" b="1" dirty="0">
                <a:hlinkClick r:id="rId3"/>
              </a:rPr>
              <a:t>Network Address Translation</a:t>
            </a:r>
            <a:r>
              <a:rPr lang="en-US" b="1" dirty="0"/>
              <a:t> (NAT) to map the private IP addresses to a public address on the way out</a:t>
            </a:r>
            <a:r>
              <a:rPr lang="en-US" dirty="0"/>
              <a:t>, and then map the public IP address to the private address on the return trip.  There are two AWS options:</a:t>
            </a:r>
          </a:p>
          <a:p>
            <a:pPr>
              <a:buFont typeface="Arial" charset="0"/>
              <a:buChar char="•"/>
            </a:pPr>
            <a:r>
              <a:rPr lang="en-US" dirty="0"/>
              <a:t>NAT Instances</a:t>
            </a:r>
          </a:p>
          <a:p>
            <a:pPr>
              <a:buFont typeface="Arial" charset="0"/>
              <a:buChar char="•"/>
            </a:pPr>
            <a:r>
              <a:rPr lang="en-US" dirty="0"/>
              <a:t>NAT Gateway</a:t>
            </a:r>
          </a:p>
          <a:p>
            <a:pPr marL="0" indent="0">
              <a:buNone/>
            </a:pPr>
            <a:endParaRPr lang="en-US" sz="3200" dirty="0"/>
          </a:p>
          <a:p>
            <a:pPr marL="0" indent="0">
              <a:buNone/>
            </a:pPr>
            <a:r>
              <a:rPr lang="en-US" sz="3200" dirty="0"/>
              <a:t>An </a:t>
            </a:r>
            <a:r>
              <a:rPr lang="en-US" sz="3200" b="1" dirty="0"/>
              <a:t>Internet Gateway (IGW) provides two-way access to/from the Internet </a:t>
            </a:r>
            <a:r>
              <a:rPr lang="en-US" sz="3200" dirty="0"/>
              <a:t>and is usually used from the public subnet.  The IGW allows the public subnet to receive inbound traffic directly from the Internet, whereas the instances in the private subnet can not. </a:t>
            </a:r>
          </a:p>
          <a:p>
            <a:pPr>
              <a:buFont typeface="Arial" charset="0"/>
              <a:buChar char="•"/>
            </a:pPr>
            <a:endParaRPr lang="en-US" dirty="0"/>
          </a:p>
          <a:p>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1842709815"/>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8781215"/>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AWS Elastic Load Balancing</a:t>
            </a:r>
          </a:p>
        </p:txBody>
      </p:sp>
      <p:sp>
        <p:nvSpPr>
          <p:cNvPr id="3" name="Content Placeholder 2"/>
          <p:cNvSpPr>
            <a:spLocks noGrp="1"/>
          </p:cNvSpPr>
          <p:nvPr>
            <p:ph idx="1"/>
          </p:nvPr>
        </p:nvSpPr>
        <p:spPr>
          <a:xfrm>
            <a:off x="457200" y="1600201"/>
            <a:ext cx="8001000" cy="4876799"/>
          </a:xfrm>
        </p:spPr>
        <p:txBody>
          <a:bodyPr>
            <a:normAutofit fontScale="77500" lnSpcReduction="20000"/>
          </a:bodyPr>
          <a:lstStyle/>
          <a:p>
            <a:pPr>
              <a:lnSpc>
                <a:spcPct val="160000"/>
              </a:lnSpc>
            </a:pPr>
            <a:r>
              <a:rPr lang="en-US" dirty="0"/>
              <a:t>Use the EC2 Admin Console to create an ELB to balance load between the gateways </a:t>
            </a:r>
          </a:p>
          <a:p>
            <a:pPr lvl="0">
              <a:lnSpc>
                <a:spcPct val="160000"/>
              </a:lnSpc>
            </a:pPr>
            <a:r>
              <a:rPr lang="en-US" dirty="0"/>
              <a:t>Load Balancers -&gt; Create Load Balancer</a:t>
            </a:r>
          </a:p>
          <a:p>
            <a:pPr lvl="1">
              <a:lnSpc>
                <a:spcPct val="120000"/>
              </a:lnSpc>
            </a:pPr>
            <a:r>
              <a:rPr lang="en-US" dirty="0"/>
              <a:t>Enter a name for the ELB and Configure Health Check</a:t>
            </a:r>
          </a:p>
          <a:p>
            <a:pPr lvl="1">
              <a:lnSpc>
                <a:spcPct val="120000"/>
              </a:lnSpc>
            </a:pPr>
            <a:r>
              <a:rPr lang="en-US" dirty="0"/>
              <a:t>Set the Ping protocol:  HTTPS, port 443 </a:t>
            </a:r>
          </a:p>
          <a:p>
            <a:pPr lvl="1">
              <a:lnSpc>
                <a:spcPct val="120000"/>
              </a:lnSpc>
            </a:pPr>
            <a:r>
              <a:rPr lang="en-US" dirty="0"/>
              <a:t>Assign Security Group</a:t>
            </a:r>
          </a:p>
          <a:p>
            <a:pPr lvl="1">
              <a:lnSpc>
                <a:spcPct val="120000"/>
              </a:lnSpc>
            </a:pPr>
            <a:r>
              <a:rPr lang="en-US" dirty="0"/>
              <a:t>Create group:  TCP 443</a:t>
            </a:r>
          </a:p>
          <a:p>
            <a:pPr lvl="0">
              <a:lnSpc>
                <a:spcPct val="160000"/>
              </a:lnSpc>
            </a:pPr>
            <a:r>
              <a:rPr lang="en-US" dirty="0"/>
              <a:t>Add Listeners</a:t>
            </a:r>
          </a:p>
          <a:p>
            <a:pPr lvl="0">
              <a:lnSpc>
                <a:spcPct val="160000"/>
              </a:lnSpc>
            </a:pPr>
            <a:r>
              <a:rPr lang="en-US" dirty="0"/>
              <a:t>Add Instances </a:t>
            </a:r>
          </a:p>
          <a:p>
            <a:pPr lvl="0">
              <a:lnSpc>
                <a:spcPct val="160000"/>
              </a:lnSpc>
            </a:pPr>
            <a:r>
              <a:rPr lang="en-US" dirty="0"/>
              <a:t>Set ELB to point to the gateway machines</a:t>
            </a:r>
          </a:p>
        </p:txBody>
      </p:sp>
      <p:graphicFrame>
        <p:nvGraphicFramePr>
          <p:cNvPr id="4" name="Content Placeholder 4"/>
          <p:cNvGraphicFramePr>
            <a:graphicFrameLocks/>
          </p:cNvGraphicFramePr>
          <p:nvPr>
            <p:extLst>
              <p:ext uri="{D42A27DB-BD31-4B8C-83A1-F6EECF244321}">
                <p14:modId xmlns:p14="http://schemas.microsoft.com/office/powerpoint/2010/main" val="1842709815"/>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4093572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Name that Load Balancer</a:t>
            </a:r>
          </a:p>
        </p:txBody>
      </p:sp>
      <p:sp>
        <p:nvSpPr>
          <p:cNvPr id="3" name="Content Placeholder 2"/>
          <p:cNvSpPr>
            <a:spLocks noGrp="1"/>
          </p:cNvSpPr>
          <p:nvPr>
            <p:ph idx="1"/>
          </p:nvPr>
        </p:nvSpPr>
        <p:spPr/>
        <p:txBody>
          <a:bodyPr>
            <a:normAutofit/>
          </a:bodyPr>
          <a:lstStyle/>
          <a:p>
            <a:r>
              <a:rPr lang="en-US" sz="2400" dirty="0"/>
              <a:t>Must assign a Domain Name as a </a:t>
            </a:r>
            <a:r>
              <a:rPr lang="en-US" sz="2400" dirty="0" err="1"/>
              <a:t>Cname</a:t>
            </a:r>
            <a:r>
              <a:rPr lang="en-US" sz="2400" dirty="0"/>
              <a:t> to the ELB address</a:t>
            </a:r>
          </a:p>
          <a:p>
            <a:r>
              <a:rPr lang="en-US" sz="2400" dirty="0"/>
              <a:t>ELB Address that can be used for testing: </a:t>
            </a:r>
            <a:r>
              <a:rPr lang="en-US" sz="2400" dirty="0">
                <a:hlinkClick r:id="rId2"/>
              </a:rPr>
              <a:t>https://ec-1612090963.us-west-2.elb.amazonaws.com/RDWeb/Pages/en-US/login.aspx</a:t>
            </a:r>
            <a:endParaRPr lang="en-US" sz="2400" dirty="0"/>
          </a:p>
          <a:p>
            <a:r>
              <a:rPr lang="en-US" sz="2400" dirty="0" err="1"/>
              <a:t>Cname</a:t>
            </a:r>
            <a:r>
              <a:rPr lang="en-US" sz="2400" dirty="0"/>
              <a:t> association in your provider</a:t>
            </a:r>
          </a:p>
          <a:p>
            <a:endParaRPr lang="en-US" sz="2400" dirty="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838200" y="4724400"/>
            <a:ext cx="7224713" cy="1540301"/>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5" name="Content Placeholder 4"/>
          <p:cNvGraphicFramePr>
            <a:graphicFrameLocks/>
          </p:cNvGraphicFramePr>
          <p:nvPr>
            <p:extLst>
              <p:ext uri="{D42A27DB-BD31-4B8C-83A1-F6EECF244321}">
                <p14:modId xmlns:p14="http://schemas.microsoft.com/office/powerpoint/2010/main" val="1842709815"/>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06313766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 presetClass="entr" presetSubtype="0" fill="hold" nodeType="withEffect">
                                  <p:stCondLst>
                                    <p:cond delay="0"/>
                                  </p:stCondLst>
                                  <p:childTnLst>
                                    <p:set>
                                      <p:cBhvr>
                                        <p:cTn id="19"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7467600" cy="868361"/>
          </a:xfrm>
        </p:spPr>
        <p:txBody>
          <a:bodyPr/>
          <a:lstStyle/>
          <a:p>
            <a:pPr algn="ctr"/>
            <a:r>
              <a:rPr lang="en-US" dirty="0"/>
              <a:t>AWS Part Complete</a:t>
            </a:r>
          </a:p>
        </p:txBody>
      </p:sp>
      <p:pic>
        <p:nvPicPr>
          <p:cNvPr id="4098" name="Picture 2"/>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52400" y="1676400"/>
            <a:ext cx="8878176" cy="5105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4" name="Content Placeholder 4"/>
          <p:cNvGraphicFramePr>
            <a:graphicFrameLocks/>
          </p:cNvGraphicFramePr>
          <p:nvPr>
            <p:extLst>
              <p:ext uri="{D42A27DB-BD31-4B8C-83A1-F6EECF244321}">
                <p14:modId xmlns:p14="http://schemas.microsoft.com/office/powerpoint/2010/main" val="1842709815"/>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899836984"/>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RDS Pre-Requisites</a:t>
            </a:r>
          </a:p>
        </p:txBody>
      </p:sp>
      <p:sp>
        <p:nvSpPr>
          <p:cNvPr id="3" name="Content Placeholder 2"/>
          <p:cNvSpPr>
            <a:spLocks noGrp="1"/>
          </p:cNvSpPr>
          <p:nvPr>
            <p:ph idx="1"/>
          </p:nvPr>
        </p:nvSpPr>
        <p:spPr>
          <a:xfrm>
            <a:off x="457200" y="1600201"/>
            <a:ext cx="7848600" cy="4525963"/>
          </a:xfrm>
        </p:spPr>
        <p:txBody>
          <a:bodyPr>
            <a:normAutofit/>
          </a:bodyPr>
          <a:lstStyle/>
          <a:p>
            <a:r>
              <a:rPr lang="en-US" sz="3600" dirty="0"/>
              <a:t>Active Directory</a:t>
            </a:r>
          </a:p>
          <a:p>
            <a:r>
              <a:rPr lang="en-US" sz="3600" dirty="0"/>
              <a:t>Administrator Access</a:t>
            </a:r>
          </a:p>
          <a:p>
            <a:r>
              <a:rPr lang="en-US" sz="3600" dirty="0"/>
              <a:t>Trusted SSL Certificate</a:t>
            </a:r>
          </a:p>
          <a:p>
            <a:r>
              <a:rPr lang="en-US" sz="3600" dirty="0"/>
              <a:t>Public IP address</a:t>
            </a:r>
          </a:p>
          <a:p>
            <a:r>
              <a:rPr lang="en-US" sz="3600" dirty="0"/>
              <a:t>SQL (for HA)</a:t>
            </a:r>
          </a:p>
          <a:p>
            <a:r>
              <a:rPr lang="en-US" sz="3600" dirty="0"/>
              <a:t>Load Balancer (for HA)</a:t>
            </a:r>
          </a:p>
          <a:p>
            <a:endParaRPr lang="en-US" sz="3600" dirty="0"/>
          </a:p>
          <a:p>
            <a:endParaRPr lang="en-US" sz="3600" dirty="0"/>
          </a:p>
        </p:txBody>
      </p:sp>
      <p:graphicFrame>
        <p:nvGraphicFramePr>
          <p:cNvPr id="4" name="Content Placeholder 4"/>
          <p:cNvGraphicFramePr>
            <a:graphicFrameLocks/>
          </p:cNvGraphicFramePr>
          <p:nvPr>
            <p:extLst>
              <p:ext uri="{D42A27DB-BD31-4B8C-83A1-F6EECF244321}">
                <p14:modId xmlns:p14="http://schemas.microsoft.com/office/powerpoint/2010/main" val="1177718572"/>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8726536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199"/>
            <a:ext cx="7467600" cy="960439"/>
          </a:xfrm>
        </p:spPr>
        <p:txBody>
          <a:bodyPr/>
          <a:lstStyle/>
          <a:p>
            <a:r>
              <a:rPr lang="en-US" dirty="0"/>
              <a:t>Your Speakers</a:t>
            </a:r>
          </a:p>
        </p:txBody>
      </p:sp>
      <p:sp>
        <p:nvSpPr>
          <p:cNvPr id="3" name="Content Placeholder 2"/>
          <p:cNvSpPr>
            <a:spLocks noGrp="1"/>
          </p:cNvSpPr>
          <p:nvPr>
            <p:ph idx="1"/>
          </p:nvPr>
        </p:nvSpPr>
        <p:spPr>
          <a:xfrm>
            <a:off x="457200" y="1600201"/>
            <a:ext cx="8458200" cy="5181599"/>
          </a:xfrm>
        </p:spPr>
        <p:txBody>
          <a:bodyPr>
            <a:normAutofit/>
          </a:bodyPr>
          <a:lstStyle/>
          <a:p>
            <a:r>
              <a:rPr lang="en-US" dirty="0"/>
              <a:t>James Lui</a:t>
            </a:r>
          </a:p>
          <a:p>
            <a:pPr lvl="1"/>
            <a:r>
              <a:rPr lang="en-US" dirty="0"/>
              <a:t>Head of Product Management at Ericom Software</a:t>
            </a:r>
          </a:p>
          <a:p>
            <a:pPr lvl="1"/>
            <a:r>
              <a:rPr lang="en-US" dirty="0"/>
              <a:t>Based in Closter, New Jersey</a:t>
            </a:r>
          </a:p>
          <a:p>
            <a:pPr lvl="1"/>
            <a:r>
              <a:rPr lang="en-US" dirty="0"/>
              <a:t>AWS Certified</a:t>
            </a:r>
          </a:p>
          <a:p>
            <a:pPr marL="448056" lvl="1" indent="0">
              <a:buNone/>
            </a:pPr>
            <a:endParaRPr lang="en-US" dirty="0"/>
          </a:p>
          <a:p>
            <a:endParaRPr lang="en-US" dirty="0"/>
          </a:p>
          <a:p>
            <a:r>
              <a:rPr lang="en-US" dirty="0" err="1"/>
              <a:t>Erez</a:t>
            </a:r>
            <a:r>
              <a:rPr lang="en-US" dirty="0"/>
              <a:t> Pasternak</a:t>
            </a:r>
          </a:p>
          <a:p>
            <a:pPr lvl="1"/>
            <a:r>
              <a:rPr lang="en-US" dirty="0"/>
              <a:t>Head of Innovation at Ericom Software</a:t>
            </a:r>
          </a:p>
          <a:p>
            <a:pPr lvl="1"/>
            <a:r>
              <a:rPr lang="en-US" dirty="0"/>
              <a:t>Based in Jerusalem, Israel</a:t>
            </a:r>
          </a:p>
          <a:p>
            <a:pPr lvl="1"/>
            <a:r>
              <a:rPr lang="en-US" dirty="0"/>
              <a:t>Leads DevOps in Cloud for Ericom Software</a:t>
            </a:r>
          </a:p>
        </p:txBody>
      </p:sp>
      <p:pic>
        <p:nvPicPr>
          <p:cNvPr id="1026" name="Picture 2"/>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4201604" y="3200400"/>
            <a:ext cx="1463929" cy="5779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5325532" y="948980"/>
            <a:ext cx="3056467" cy="937317"/>
          </a:xfrm>
          <a:prstGeom prst="rect">
            <a:avLst/>
          </a:prstGeom>
          <a:effectLst>
            <a:softEdge rad="12700"/>
          </a:effectLst>
        </p:spPr>
      </p:pic>
      <p:pic>
        <p:nvPicPr>
          <p:cNvPr id="4" name="Picture 3"/>
          <p:cNvPicPr>
            <a:picLocks noChangeAspect="1"/>
          </p:cNvPicPr>
          <p:nvPr/>
        </p:nvPicPr>
        <p:blipFill>
          <a:blip r:embed="rId5"/>
          <a:stretch>
            <a:fillRect/>
          </a:stretch>
        </p:blipFill>
        <p:spPr>
          <a:xfrm>
            <a:off x="7467600" y="2743990"/>
            <a:ext cx="1219200" cy="2339955"/>
          </a:xfrm>
          <a:prstGeom prst="rect">
            <a:avLst/>
          </a:prstGeom>
          <a:effectLst>
            <a:outerShdw blurRad="50800" dist="38100" dir="2700000" algn="tl" rotWithShape="0">
              <a:prstClr val="black">
                <a:alpha val="40000"/>
              </a:prstClr>
            </a:outerShdw>
          </a:effectLst>
        </p:spPr>
      </p:pic>
      <p:pic>
        <p:nvPicPr>
          <p:cNvPr id="6" name="Picture 5"/>
          <p:cNvPicPr>
            <a:picLocks noChangeAspect="1"/>
          </p:cNvPicPr>
          <p:nvPr/>
        </p:nvPicPr>
        <p:blipFill>
          <a:blip r:embed="rId6"/>
          <a:stretch>
            <a:fillRect/>
          </a:stretch>
        </p:blipFill>
        <p:spPr>
          <a:xfrm>
            <a:off x="7576347" y="2743990"/>
            <a:ext cx="1001705" cy="3091683"/>
          </a:xfrm>
          <a:prstGeom prst="rect">
            <a:avLst/>
          </a:prstGeom>
        </p:spPr>
      </p:pic>
      <p:pic>
        <p:nvPicPr>
          <p:cNvPr id="9" name="Picture 8"/>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 y="-25399"/>
            <a:ext cx="9220200" cy="558800"/>
          </a:xfrm>
          <a:prstGeom prst="rect">
            <a:avLst/>
          </a:prstGeom>
        </p:spPr>
      </p:pic>
    </p:spTree>
    <p:extLst>
      <p:ext uri="{BB962C8B-B14F-4D97-AF65-F5344CB8AC3E}">
        <p14:creationId xmlns:p14="http://schemas.microsoft.com/office/powerpoint/2010/main" val="221406907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 presetClass="entr" presetSubtype="0" fill="hold" nodeType="withEffect">
                                  <p:stCondLst>
                                    <p:cond delay="0"/>
                                  </p:stCondLst>
                                  <p:childTnLst>
                                    <p:set>
                                      <p:cBhvr>
                                        <p:cTn id="17" dur="1" fill="hold">
                                          <p:stCondLst>
                                            <p:cond delay="0"/>
                                          </p:stCondLst>
                                        </p:cTn>
                                        <p:tgtEl>
                                          <p:spTgt spid="4"/>
                                        </p:tgtEl>
                                        <p:attrNameLst>
                                          <p:attrName>style.visibility</p:attrName>
                                        </p:attrNameLst>
                                      </p:cBhvr>
                                      <p:to>
                                        <p:strVal val="visible"/>
                                      </p:to>
                                    </p:se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 presetClass="entr" presetSubtype="0" fill="hold" nodeType="withEffect">
                                  <p:stCondLst>
                                    <p:cond delay="0"/>
                                  </p:stCondLst>
                                  <p:childTnLst>
                                    <p:set>
                                      <p:cBhvr>
                                        <p:cTn id="22" dur="1" fill="hold">
                                          <p:stCondLst>
                                            <p:cond delay="0"/>
                                          </p:stCondLst>
                                        </p:cTn>
                                        <p:tgtEl>
                                          <p:spTgt spid="102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 presetClass="exit" presetSubtype="0" fill="hold" nodeType="withEffect">
                                  <p:stCondLst>
                                    <p:cond delay="0"/>
                                  </p:stCondLst>
                                  <p:childTnLst>
                                    <p:set>
                                      <p:cBhvr>
                                        <p:cTn id="29" dur="1" fill="hold">
                                          <p:stCondLst>
                                            <p:cond delay="0"/>
                                          </p:stCondLst>
                                        </p:cTn>
                                        <p:tgtEl>
                                          <p:spTgt spid="4"/>
                                        </p:tgtEl>
                                        <p:attrNameLst>
                                          <p:attrName>style.visibility</p:attrName>
                                        </p:attrNameLst>
                                      </p:cBhvr>
                                      <p:to>
                                        <p:strVal val="hidden"/>
                                      </p:to>
                                    </p:se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par>
                                <p:cTn id="36" presetID="1" presetClass="entr" presetSubtype="0" fill="hold" nodeType="withEffect">
                                  <p:stCondLst>
                                    <p:cond delay="0"/>
                                  </p:stCondLst>
                                  <p:childTnLst>
                                    <p:set>
                                      <p:cBhvr>
                                        <p:cTn id="37" dur="1" fill="hold">
                                          <p:stCondLst>
                                            <p:cond delay="0"/>
                                          </p:stCondLst>
                                        </p:cTn>
                                        <p:tgtEl>
                                          <p:spTgt spid="6"/>
                                        </p:tgtEl>
                                        <p:attrNameLst>
                                          <p:attrName>style.visibility</p:attrName>
                                        </p:attrNameLst>
                                      </p:cBhvr>
                                      <p:to>
                                        <p:strVal val="visible"/>
                                      </p:to>
                                    </p:se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Refresher</a:t>
            </a:r>
          </a:p>
        </p:txBody>
      </p:sp>
      <p:sp>
        <p:nvSpPr>
          <p:cNvPr id="3" name="Content Placeholder 2"/>
          <p:cNvSpPr>
            <a:spLocks noGrp="1"/>
          </p:cNvSpPr>
          <p:nvPr>
            <p:ph idx="1"/>
          </p:nvPr>
        </p:nvSpPr>
        <p:spPr>
          <a:xfrm>
            <a:off x="457200" y="1600201"/>
            <a:ext cx="8153400" cy="4525963"/>
          </a:xfrm>
        </p:spPr>
        <p:txBody>
          <a:bodyPr/>
          <a:lstStyle/>
          <a:p>
            <a:r>
              <a:rPr lang="en-US" sz="3600" dirty="0"/>
              <a:t>Remote Desktop Connection Broker</a:t>
            </a:r>
          </a:p>
          <a:p>
            <a:r>
              <a:rPr lang="en-US" sz="3600" dirty="0"/>
              <a:t>RD Gateway (RDGW)</a:t>
            </a:r>
          </a:p>
          <a:p>
            <a:r>
              <a:rPr lang="en-US" sz="3600" dirty="0"/>
              <a:t>Session Hosts (RDSH)</a:t>
            </a:r>
          </a:p>
          <a:p>
            <a:r>
              <a:rPr lang="en-US" sz="3600" dirty="0"/>
              <a:t>RD Web Access (RDWA)</a:t>
            </a:r>
          </a:p>
          <a:p>
            <a:r>
              <a:rPr lang="en-US" sz="3600" dirty="0"/>
              <a:t>License Server</a:t>
            </a:r>
          </a:p>
          <a:p>
            <a:r>
              <a:rPr lang="en-US" sz="3600" dirty="0">
                <a:solidFill>
                  <a:schemeClr val="tx1">
                    <a:lumMod val="75000"/>
                  </a:schemeClr>
                </a:solidFill>
              </a:rPr>
              <a:t>Remote Desktop </a:t>
            </a:r>
            <a:r>
              <a:rPr lang="en-US" sz="3600" dirty="0" err="1">
                <a:solidFill>
                  <a:schemeClr val="tx1">
                    <a:lumMod val="75000"/>
                  </a:schemeClr>
                </a:solidFill>
              </a:rPr>
              <a:t>Virt</a:t>
            </a:r>
            <a:r>
              <a:rPr lang="en-US" sz="3600" dirty="0">
                <a:solidFill>
                  <a:schemeClr val="tx1">
                    <a:lumMod val="75000"/>
                  </a:schemeClr>
                </a:solidFill>
              </a:rPr>
              <a:t> Host </a:t>
            </a:r>
          </a:p>
          <a:p>
            <a:endParaRPr lang="en-US" dirty="0"/>
          </a:p>
          <a:p>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9482870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Where do they go</a:t>
            </a:r>
          </a:p>
        </p:txBody>
      </p:sp>
      <p:sp>
        <p:nvSpPr>
          <p:cNvPr id="3" name="Content Placeholder 2"/>
          <p:cNvSpPr>
            <a:spLocks noGrp="1"/>
          </p:cNvSpPr>
          <p:nvPr>
            <p:ph idx="1"/>
          </p:nvPr>
        </p:nvSpPr>
        <p:spPr>
          <a:xfrm>
            <a:off x="457200" y="1600201"/>
            <a:ext cx="8686800" cy="5257799"/>
          </a:xfrm>
        </p:spPr>
        <p:txBody>
          <a:bodyPr>
            <a:normAutofit fontScale="92500" lnSpcReduction="20000"/>
          </a:bodyPr>
          <a:lstStyle/>
          <a:p>
            <a:r>
              <a:rPr lang="en-US" sz="3600" dirty="0"/>
              <a:t>RDSH </a:t>
            </a:r>
          </a:p>
          <a:p>
            <a:pPr lvl="1"/>
            <a:r>
              <a:rPr lang="en-US" sz="3200" dirty="0"/>
              <a:t>private subnet</a:t>
            </a:r>
          </a:p>
          <a:p>
            <a:r>
              <a:rPr lang="en-US" sz="3600" dirty="0"/>
              <a:t>RDCB </a:t>
            </a:r>
          </a:p>
          <a:p>
            <a:pPr lvl="1"/>
            <a:r>
              <a:rPr lang="en-US" sz="3200" dirty="0"/>
              <a:t>private subnet</a:t>
            </a:r>
          </a:p>
          <a:p>
            <a:r>
              <a:rPr lang="en-US" sz="3600" dirty="0"/>
              <a:t>License Server </a:t>
            </a:r>
          </a:p>
          <a:p>
            <a:pPr lvl="1"/>
            <a:r>
              <a:rPr lang="en-US" sz="3200" dirty="0"/>
              <a:t>private subnet</a:t>
            </a:r>
          </a:p>
          <a:p>
            <a:r>
              <a:rPr lang="en-US" sz="3600" dirty="0"/>
              <a:t>RDGW </a:t>
            </a:r>
          </a:p>
          <a:p>
            <a:pPr lvl="1"/>
            <a:r>
              <a:rPr lang="en-US" sz="3200" dirty="0"/>
              <a:t>public subnets </a:t>
            </a:r>
          </a:p>
          <a:p>
            <a:r>
              <a:rPr lang="en-US" sz="3600" dirty="0" err="1"/>
              <a:t>RDWeb</a:t>
            </a:r>
            <a:r>
              <a:rPr lang="en-US" sz="3600" dirty="0"/>
              <a:t> </a:t>
            </a:r>
          </a:p>
          <a:p>
            <a:pPr lvl="1"/>
            <a:r>
              <a:rPr lang="en-US" sz="3200" dirty="0"/>
              <a:t>public and private subnets</a:t>
            </a:r>
            <a:endParaRPr lang="en-US" sz="2800" dirty="0"/>
          </a:p>
        </p:txBody>
      </p:sp>
      <p:graphicFrame>
        <p:nvGraphicFramePr>
          <p:cNvPr id="4"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5047338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Get the password</a:t>
            </a:r>
          </a:p>
        </p:txBody>
      </p:sp>
      <p:sp>
        <p:nvSpPr>
          <p:cNvPr id="3" name="Content Placeholder 2"/>
          <p:cNvSpPr>
            <a:spLocks noGrp="1"/>
          </p:cNvSpPr>
          <p:nvPr>
            <p:ph idx="1"/>
          </p:nvPr>
        </p:nvSpPr>
        <p:spPr>
          <a:xfrm>
            <a:off x="457199" y="1600201"/>
            <a:ext cx="8258175" cy="4525963"/>
          </a:xfrm>
        </p:spPr>
        <p:txBody>
          <a:bodyPr>
            <a:normAutofit/>
          </a:bodyPr>
          <a:lstStyle/>
          <a:p>
            <a:r>
              <a:rPr lang="en-US" dirty="0"/>
              <a:t>Need a PEM file – create in AWS</a:t>
            </a:r>
          </a:p>
          <a:p>
            <a:r>
              <a:rPr lang="en-US" dirty="0"/>
              <a:t>Click Connect on the instance, even if not publicly accessible</a:t>
            </a:r>
          </a:p>
          <a:p>
            <a:r>
              <a:rPr lang="en-US" dirty="0"/>
              <a:t>Click Get Password</a:t>
            </a:r>
          </a:p>
          <a:p>
            <a:r>
              <a:rPr lang="en-US" dirty="0"/>
              <a:t>Select the PEM file and click Decrypt</a:t>
            </a:r>
          </a:p>
          <a:p>
            <a:r>
              <a:rPr lang="en-US" dirty="0"/>
              <a:t>Copy Paste the password and change it in Windows if desired</a:t>
            </a:r>
          </a:p>
          <a:p>
            <a:endParaRPr lang="en-US" dirty="0"/>
          </a:p>
          <a:p>
            <a:endParaRPr lang="en-US" dirty="0"/>
          </a:p>
        </p:txBody>
      </p:sp>
      <p:pic>
        <p:nvPicPr>
          <p:cNvPr id="10242" name="Picture 2"/>
          <p:cNvPicPr>
            <a:picLocks noChangeAspect="1" noChangeArrowheads="1"/>
          </p:cNvPicPr>
          <p:nvPr/>
        </p:nvPicPr>
        <p:blipFill>
          <a:blip r:embed="rId2" cstate="email">
            <a:extLst>
              <a:ext uri="{28A0092B-C50C-407E-A947-70E740481C1C}">
                <a14:useLocalDpi xmlns:a14="http://schemas.microsoft.com/office/drawing/2010/main"/>
              </a:ext>
            </a:extLst>
          </a:blip>
          <a:srcRect/>
          <a:stretch>
            <a:fillRect/>
          </a:stretch>
        </p:blipFill>
        <p:spPr bwMode="auto">
          <a:xfrm>
            <a:off x="1924050" y="3295563"/>
            <a:ext cx="7219950" cy="12257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43" name="Picture 3"/>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5772018" y="2841203"/>
            <a:ext cx="2457582" cy="9038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44" name="Picture 4"/>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1924050" y="4214715"/>
            <a:ext cx="6400800" cy="25812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45" name="Picture 5"/>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5791200" y="2829952"/>
            <a:ext cx="2025253" cy="7758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46" name="Picture 6"/>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1676400" y="5518151"/>
            <a:ext cx="2705100" cy="790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9"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92091751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 presetClass="entr" presetSubtype="0" fill="hold" nodeType="withEffect">
                                  <p:stCondLst>
                                    <p:cond delay="0"/>
                                  </p:stCondLst>
                                  <p:childTnLst>
                                    <p:set>
                                      <p:cBhvr>
                                        <p:cTn id="14" dur="1" fill="hold">
                                          <p:stCondLst>
                                            <p:cond delay="0"/>
                                          </p:stCondLst>
                                        </p:cTn>
                                        <p:tgtEl>
                                          <p:spTgt spid="1024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par>
                                <p:cTn id="20" presetID="1" presetClass="exit" presetSubtype="0" fill="hold" nodeType="withEffect">
                                  <p:stCondLst>
                                    <p:cond delay="0"/>
                                  </p:stCondLst>
                                  <p:childTnLst>
                                    <p:set>
                                      <p:cBhvr>
                                        <p:cTn id="21" dur="1" fill="hold">
                                          <p:stCondLst>
                                            <p:cond delay="0"/>
                                          </p:stCondLst>
                                        </p:cTn>
                                        <p:tgtEl>
                                          <p:spTgt spid="10242"/>
                                        </p:tgtEl>
                                        <p:attrNameLst>
                                          <p:attrName>style.visibility</p:attrName>
                                        </p:attrNameLst>
                                      </p:cBhvr>
                                      <p:to>
                                        <p:strVal val="hidden"/>
                                      </p:to>
                                    </p:set>
                                  </p:childTnLst>
                                </p:cTn>
                              </p:par>
                              <p:par>
                                <p:cTn id="22" presetID="1" presetClass="entr" presetSubtype="0" fill="hold" nodeType="withEffect">
                                  <p:stCondLst>
                                    <p:cond delay="0"/>
                                  </p:stCondLst>
                                  <p:childTnLst>
                                    <p:set>
                                      <p:cBhvr>
                                        <p:cTn id="23" dur="1" fill="hold">
                                          <p:stCondLst>
                                            <p:cond delay="0"/>
                                          </p:stCondLst>
                                        </p:cTn>
                                        <p:tgtEl>
                                          <p:spTgt spid="10243"/>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childTnLst>
                                </p:cTn>
                              </p:par>
                              <p:par>
                                <p:cTn id="29" presetID="1" presetClass="entr" presetSubtype="0" fill="hold" nodeType="withEffect">
                                  <p:stCondLst>
                                    <p:cond delay="0"/>
                                  </p:stCondLst>
                                  <p:childTnLst>
                                    <p:set>
                                      <p:cBhvr>
                                        <p:cTn id="30" dur="1" fill="hold">
                                          <p:stCondLst>
                                            <p:cond delay="0"/>
                                          </p:stCondLst>
                                        </p:cTn>
                                        <p:tgtEl>
                                          <p:spTgt spid="1024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nodeType="clickEffect">
                                  <p:stCondLst>
                                    <p:cond delay="0"/>
                                  </p:stCondLst>
                                  <p:childTnLst>
                                    <p:set>
                                      <p:cBhvr>
                                        <p:cTn id="34" dur="1" fill="hold">
                                          <p:stCondLst>
                                            <p:cond delay="0"/>
                                          </p:stCondLst>
                                        </p:cTn>
                                        <p:tgtEl>
                                          <p:spTgt spid="10243"/>
                                        </p:tgtEl>
                                        <p:attrNameLst>
                                          <p:attrName>style.visibility</p:attrName>
                                        </p:attrNameLst>
                                      </p:cBhvr>
                                      <p:to>
                                        <p:strVal val="hidden"/>
                                      </p:to>
                                    </p:set>
                                  </p:childTnLst>
                                </p:cTn>
                              </p:par>
                              <p:par>
                                <p:cTn id="35" presetID="1" presetClass="entr" presetSubtype="0" fill="hold" nodeType="withEffect">
                                  <p:stCondLst>
                                    <p:cond delay="0"/>
                                  </p:stCondLst>
                                  <p:childTnLst>
                                    <p:set>
                                      <p:cBhvr>
                                        <p:cTn id="36" dur="1" fill="hold">
                                          <p:stCondLst>
                                            <p:cond delay="0"/>
                                          </p:stCondLst>
                                        </p:cTn>
                                        <p:tgtEl>
                                          <p:spTgt spid="1024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animEffect transition="in" filter="fade">
                                      <p:cBhvr>
                                        <p:cTn id="41" dur="500"/>
                                        <p:tgtEl>
                                          <p:spTgt spid="3">
                                            <p:txEl>
                                              <p:pRg st="4" end="4"/>
                                            </p:txEl>
                                          </p:spTgt>
                                        </p:tgtEl>
                                      </p:cBhvr>
                                    </p:animEffect>
                                  </p:childTnLst>
                                </p:cTn>
                              </p:par>
                              <p:par>
                                <p:cTn id="42" presetID="1" presetClass="exit" presetSubtype="0" fill="hold" nodeType="withEffect">
                                  <p:stCondLst>
                                    <p:cond delay="0"/>
                                  </p:stCondLst>
                                  <p:childTnLst>
                                    <p:set>
                                      <p:cBhvr>
                                        <p:cTn id="43" dur="1" fill="hold">
                                          <p:stCondLst>
                                            <p:cond delay="0"/>
                                          </p:stCondLst>
                                        </p:cTn>
                                        <p:tgtEl>
                                          <p:spTgt spid="10244"/>
                                        </p:tgtEl>
                                        <p:attrNameLst>
                                          <p:attrName>style.visibility</p:attrName>
                                        </p:attrNameLst>
                                      </p:cBhvr>
                                      <p:to>
                                        <p:strVal val="hidden"/>
                                      </p:to>
                                    </p:set>
                                  </p:childTnLst>
                                </p:cTn>
                              </p:par>
                              <p:par>
                                <p:cTn id="44" presetID="1" presetClass="entr" presetSubtype="0" fill="hold" nodeType="withEffect">
                                  <p:stCondLst>
                                    <p:cond delay="0"/>
                                  </p:stCondLst>
                                  <p:childTnLst>
                                    <p:set>
                                      <p:cBhvr>
                                        <p:cTn id="45" dur="1" fill="hold">
                                          <p:stCondLst>
                                            <p:cond delay="0"/>
                                          </p:stCondLst>
                                        </p:cTn>
                                        <p:tgtEl>
                                          <p:spTgt spid="102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RDGW – Join that Domain</a:t>
            </a:r>
          </a:p>
        </p:txBody>
      </p:sp>
      <p:sp>
        <p:nvSpPr>
          <p:cNvPr id="3" name="Content Placeholder 2"/>
          <p:cNvSpPr>
            <a:spLocks noGrp="1"/>
          </p:cNvSpPr>
          <p:nvPr>
            <p:ph idx="1"/>
          </p:nvPr>
        </p:nvSpPr>
        <p:spPr/>
        <p:txBody>
          <a:bodyPr>
            <a:normAutofit fontScale="85000" lnSpcReduction="20000"/>
          </a:bodyPr>
          <a:lstStyle/>
          <a:p>
            <a:pPr marL="36576" indent="0">
              <a:buNone/>
            </a:pPr>
            <a:r>
              <a:rPr lang="en-US" dirty="0"/>
              <a:t>RD Gateway server has to be </a:t>
            </a:r>
            <a:r>
              <a:rPr lang="en-US" b="1" dirty="0">
                <a:solidFill>
                  <a:srgbClr val="FF0000"/>
                </a:solidFill>
              </a:rPr>
              <a:t>domain-joined</a:t>
            </a:r>
            <a:r>
              <a:rPr lang="en-US" dirty="0"/>
              <a:t> because it has to authenticate and authorize corporate domain users and resources.</a:t>
            </a:r>
            <a:br>
              <a:rPr lang="en-US" dirty="0"/>
            </a:br>
            <a:endParaRPr lang="en-US" i="1" dirty="0"/>
          </a:p>
          <a:p>
            <a:pPr lvl="1"/>
            <a:r>
              <a:rPr lang="en-US" b="1" i="1" dirty="0"/>
              <a:t>“No AD DS in perimeter network</a:t>
            </a:r>
            <a:r>
              <a:rPr lang="en-US" i="1" dirty="0"/>
              <a:t>:</a:t>
            </a:r>
            <a:r>
              <a:rPr lang="en-US" dirty="0"/>
              <a:t> There is no AD in the perimeter network and RD Gateway (in the perimeter network) is joined to the internal domain.</a:t>
            </a:r>
          </a:p>
          <a:p>
            <a:pPr lvl="1"/>
            <a:r>
              <a:rPr lang="en-US" b="1" i="1" dirty="0"/>
              <a:t>Forest trust model</a:t>
            </a:r>
            <a:r>
              <a:rPr lang="en-US" i="1" dirty="0"/>
              <a:t>:</a:t>
            </a:r>
            <a:r>
              <a:rPr lang="en-US" dirty="0"/>
              <a:t> One-way trust between the perimeter network AD DS and the internal network AD DS. RD Gateway is joined to perimeter AD DS.</a:t>
            </a:r>
          </a:p>
          <a:p>
            <a:pPr lvl="1"/>
            <a:r>
              <a:rPr lang="en-US" b="1" i="1" dirty="0"/>
              <a:t>Extended corporate forest model</a:t>
            </a:r>
            <a:r>
              <a:rPr lang="en-US" i="1" dirty="0"/>
              <a:t>:</a:t>
            </a:r>
            <a:r>
              <a:rPr lang="en-US" dirty="0"/>
              <a:t> A read-only domain controller for the internal network forest is in the perimeter network, and RD Gateway is joined to the internal network domain.”</a:t>
            </a:r>
          </a:p>
          <a:p>
            <a:pPr marL="0" indent="0">
              <a:buNone/>
            </a:pPr>
            <a:endParaRPr lang="en-US" dirty="0"/>
          </a:p>
        </p:txBody>
      </p:sp>
      <p:sp>
        <p:nvSpPr>
          <p:cNvPr id="4" name="Rectangle 3"/>
          <p:cNvSpPr/>
          <p:nvPr/>
        </p:nvSpPr>
        <p:spPr>
          <a:xfrm>
            <a:off x="76200" y="6211669"/>
            <a:ext cx="8305800" cy="646331"/>
          </a:xfrm>
          <a:prstGeom prst="rect">
            <a:avLst/>
          </a:prstGeom>
        </p:spPr>
        <p:txBody>
          <a:bodyPr wrap="square">
            <a:spAutoFit/>
          </a:bodyPr>
          <a:lstStyle/>
          <a:p>
            <a:r>
              <a:rPr lang="en-US" dirty="0"/>
              <a:t>https://blogs.technet.microsoft.com/enterprisemobility/2009/07/31/rd-gateway-deployment-in-a-perimeter-network-firewall-rules/</a:t>
            </a:r>
          </a:p>
        </p:txBody>
      </p:sp>
      <p:graphicFrame>
        <p:nvGraphicFramePr>
          <p:cNvPr id="5"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5631230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Config</a:t>
            </a:r>
            <a:r>
              <a:rPr lang="en-US" dirty="0"/>
              <a:t> SSL Certificate in RDGW</a:t>
            </a:r>
          </a:p>
        </p:txBody>
      </p:sp>
      <p:sp>
        <p:nvSpPr>
          <p:cNvPr id="3" name="Content Placeholder 2"/>
          <p:cNvSpPr>
            <a:spLocks noGrp="1"/>
          </p:cNvSpPr>
          <p:nvPr>
            <p:ph idx="1"/>
          </p:nvPr>
        </p:nvSpPr>
        <p:spPr/>
        <p:txBody>
          <a:bodyPr/>
          <a:lstStyle/>
          <a:p>
            <a:r>
              <a:rPr lang="en-US" dirty="0"/>
              <a:t>Open the RDGW Manager</a:t>
            </a:r>
          </a:p>
          <a:p>
            <a:r>
              <a:rPr lang="en-US" dirty="0"/>
              <a:t>Select the server and go to </a:t>
            </a:r>
            <a:r>
              <a:rPr lang="en-US" b="1" dirty="0"/>
              <a:t>Properties</a:t>
            </a:r>
          </a:p>
          <a:p>
            <a:r>
              <a:rPr lang="en-US" dirty="0"/>
              <a:t>Go to </a:t>
            </a:r>
            <a:r>
              <a:rPr lang="en-US" b="1" dirty="0"/>
              <a:t>SSL Certificate</a:t>
            </a:r>
          </a:p>
          <a:p>
            <a:r>
              <a:rPr lang="en-US" dirty="0"/>
              <a:t>Select the Certificate and click </a:t>
            </a:r>
            <a:r>
              <a:rPr lang="en-US" b="1" dirty="0"/>
              <a:t>Import</a:t>
            </a:r>
          </a:p>
        </p:txBody>
      </p:sp>
      <p:pic>
        <p:nvPicPr>
          <p:cNvPr id="13314" name="Picture 2"/>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925108" y="4038600"/>
            <a:ext cx="4324350" cy="19621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315" name="Picture 3"/>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1819275" y="3887788"/>
            <a:ext cx="4743450" cy="44767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316" name="Picture 4"/>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2895600" y="4023431"/>
            <a:ext cx="5715000" cy="28479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317" name="Picture 5"/>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2038350" y="5362576"/>
            <a:ext cx="3600450" cy="800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8"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177489643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331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par>
                                <p:cTn id="22" presetID="1" presetClass="entr" presetSubtype="0" fill="hold" nodeType="withEffect">
                                  <p:stCondLst>
                                    <p:cond delay="0"/>
                                  </p:stCondLst>
                                  <p:childTnLst>
                                    <p:set>
                                      <p:cBhvr>
                                        <p:cTn id="23" dur="1" fill="hold">
                                          <p:stCondLst>
                                            <p:cond delay="0"/>
                                          </p:stCondLst>
                                        </p:cTn>
                                        <p:tgtEl>
                                          <p:spTgt spid="13315"/>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childTnLst>
                                </p:cTn>
                              </p:par>
                              <p:par>
                                <p:cTn id="29" presetID="1" presetClass="entr" presetSubtype="0" fill="hold" nodeType="withEffect">
                                  <p:stCondLst>
                                    <p:cond delay="0"/>
                                  </p:stCondLst>
                                  <p:childTnLst>
                                    <p:set>
                                      <p:cBhvr>
                                        <p:cTn id="30" dur="1" fill="hold">
                                          <p:stCondLst>
                                            <p:cond delay="0"/>
                                          </p:stCondLst>
                                        </p:cTn>
                                        <p:tgtEl>
                                          <p:spTgt spid="1331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3317"/>
                                        </p:tgtEl>
                                        <p:attrNameLst>
                                          <p:attrName>style.visibility</p:attrName>
                                        </p:attrNameLst>
                                      </p:cBhvr>
                                      <p:to>
                                        <p:strVal val="visible"/>
                                      </p:to>
                                    </p:set>
                                  </p:childTnLst>
                                </p:cTn>
                              </p:par>
                              <p:par>
                                <p:cTn id="35" presetID="1" presetClass="exit" presetSubtype="0" fill="hold" nodeType="withEffect">
                                  <p:stCondLst>
                                    <p:cond delay="0"/>
                                  </p:stCondLst>
                                  <p:childTnLst>
                                    <p:set>
                                      <p:cBhvr>
                                        <p:cTn id="36" dur="1" fill="hold">
                                          <p:stCondLst>
                                            <p:cond delay="0"/>
                                          </p:stCondLst>
                                        </p:cTn>
                                        <p:tgtEl>
                                          <p:spTgt spid="133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RD Gateway permissions</a:t>
            </a:r>
          </a:p>
        </p:txBody>
      </p:sp>
      <p:sp>
        <p:nvSpPr>
          <p:cNvPr id="3" name="Content Placeholder 2"/>
          <p:cNvSpPr>
            <a:spLocks noGrp="1"/>
          </p:cNvSpPr>
          <p:nvPr>
            <p:ph idx="1"/>
          </p:nvPr>
        </p:nvSpPr>
        <p:spPr/>
        <p:txBody>
          <a:bodyPr/>
          <a:lstStyle/>
          <a:p>
            <a:r>
              <a:rPr lang="en-US" dirty="0"/>
              <a:t>Have to install and configure certificate on servers manually</a:t>
            </a:r>
          </a:p>
          <a:p>
            <a:r>
              <a:rPr lang="en-US" dirty="0"/>
              <a:t>Set RD Farm properties manually</a:t>
            </a:r>
          </a:p>
        </p:txBody>
      </p:sp>
      <p:pic>
        <p:nvPicPr>
          <p:cNvPr id="15362" name="Picture 2"/>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4354167" y="3505200"/>
            <a:ext cx="4819650" cy="23431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364" name="Picture 4"/>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152400" y="2743200"/>
            <a:ext cx="4743450"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6"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028125296"/>
      </p:ext>
    </p:extLst>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 Default Gateway in IIS</a:t>
            </a:r>
          </a:p>
        </p:txBody>
      </p:sp>
      <p:sp>
        <p:nvSpPr>
          <p:cNvPr id="3" name="Content Placeholder 2"/>
          <p:cNvSpPr>
            <a:spLocks noGrp="1"/>
          </p:cNvSpPr>
          <p:nvPr>
            <p:ph idx="1"/>
          </p:nvPr>
        </p:nvSpPr>
        <p:spPr/>
        <p:txBody>
          <a:bodyPr/>
          <a:lstStyle/>
          <a:p>
            <a:endParaRPr lang="en-US" dirty="0"/>
          </a:p>
        </p:txBody>
      </p:sp>
      <p:pic>
        <p:nvPicPr>
          <p:cNvPr id="16386" name="Picture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1295400"/>
            <a:ext cx="13544550" cy="59531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5"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0309717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386"/>
                                        </p:tgtEl>
                                        <p:attrNameLst>
                                          <p:attrName>style.visibility</p:attrName>
                                        </p:attrNameLst>
                                      </p:cBhvr>
                                      <p:to>
                                        <p:strVal val="visible"/>
                                      </p:to>
                                    </p:set>
                                    <p:animEffect transition="in" filter="fade">
                                      <p:cBhvr>
                                        <p:cTn id="7" dur="500"/>
                                        <p:tgtEl>
                                          <p:spTgt spid="163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RDGW – Set up a farm</a:t>
            </a:r>
          </a:p>
        </p:txBody>
      </p:sp>
      <p:sp>
        <p:nvSpPr>
          <p:cNvPr id="3" name="Content Placeholder 2"/>
          <p:cNvSpPr>
            <a:spLocks noGrp="1"/>
          </p:cNvSpPr>
          <p:nvPr>
            <p:ph idx="1"/>
          </p:nvPr>
        </p:nvSpPr>
        <p:spPr/>
        <p:txBody>
          <a:bodyPr>
            <a:normAutofit/>
          </a:bodyPr>
          <a:lstStyle/>
          <a:p>
            <a:pPr marL="36576" indent="0">
              <a:buNone/>
            </a:pPr>
            <a:r>
              <a:rPr lang="en-US" dirty="0"/>
              <a:t>“A client connection to RD Gateway is actually comprised of two connections. In the RPC over HTTP Remote Desktop Gateway scenario, if those two connections get split onto two different RD Gateway servers, the second RD Gateway server will route the data to the first RD Gateway server using RPC, if they are </a:t>
            </a:r>
            <a:r>
              <a:rPr lang="en-US" b="1" dirty="0">
                <a:solidFill>
                  <a:srgbClr val="00B050"/>
                </a:solidFill>
              </a:rPr>
              <a:t>members of the same farm</a:t>
            </a:r>
            <a:r>
              <a:rPr lang="en-US" dirty="0"/>
              <a:t>”</a:t>
            </a:r>
          </a:p>
        </p:txBody>
      </p:sp>
      <p:graphicFrame>
        <p:nvGraphicFramePr>
          <p:cNvPr id="4"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92787821"/>
      </p:ext>
    </p:extLst>
  </p:cSld>
  <p:clrMapOvr>
    <a:masterClrMapping/>
  </p:clrMapOvr>
  <p:transition spd="slow">
    <p:wip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RDGW Load Balancing</a:t>
            </a:r>
          </a:p>
        </p:txBody>
      </p:sp>
      <p:sp>
        <p:nvSpPr>
          <p:cNvPr id="3" name="Content Placeholder 2"/>
          <p:cNvSpPr>
            <a:spLocks noGrp="1"/>
          </p:cNvSpPr>
          <p:nvPr>
            <p:ph idx="1"/>
          </p:nvPr>
        </p:nvSpPr>
        <p:spPr/>
        <p:txBody>
          <a:bodyPr>
            <a:normAutofit/>
          </a:bodyPr>
          <a:lstStyle/>
          <a:p>
            <a:r>
              <a:rPr lang="en-US" dirty="0"/>
              <a:t>DNS RR cannot tell when an RD Gateway farm member goes offline. It will continue to route connection requests to the offline server even though the server cannot fulfill them.</a:t>
            </a:r>
          </a:p>
          <a:p>
            <a:r>
              <a:rPr lang="en-US" dirty="0"/>
              <a:t>Use “</a:t>
            </a:r>
            <a:r>
              <a:rPr lang="en-US" dirty="0">
                <a:solidFill>
                  <a:srgbClr val="FFC000"/>
                </a:solidFill>
              </a:rPr>
              <a:t>smarter</a:t>
            </a:r>
            <a:r>
              <a:rPr lang="en-US" dirty="0"/>
              <a:t>” load balancing technology, like </a:t>
            </a:r>
            <a:r>
              <a:rPr lang="en-US" b="1" dirty="0">
                <a:solidFill>
                  <a:srgbClr val="FFC000"/>
                </a:solidFill>
              </a:rPr>
              <a:t>AWS Elastic Load Balancer</a:t>
            </a:r>
          </a:p>
          <a:p>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25725218"/>
      </p:ext>
    </p:extLst>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RDCB Configuration</a:t>
            </a:r>
          </a:p>
        </p:txBody>
      </p:sp>
      <p:sp>
        <p:nvSpPr>
          <p:cNvPr id="3" name="Content Placeholder 2"/>
          <p:cNvSpPr>
            <a:spLocks noGrp="1"/>
          </p:cNvSpPr>
          <p:nvPr>
            <p:ph idx="1"/>
          </p:nvPr>
        </p:nvSpPr>
        <p:spPr/>
        <p:txBody>
          <a:bodyPr/>
          <a:lstStyle/>
          <a:p>
            <a:pPr marL="36576" indent="0">
              <a:buNone/>
            </a:pPr>
            <a:r>
              <a:rPr lang="en-US" dirty="0"/>
              <a:t>Create a Session-based Deployment</a:t>
            </a:r>
          </a:p>
        </p:txBody>
      </p:sp>
      <p:pic>
        <p:nvPicPr>
          <p:cNvPr id="1026" name="Picture 2"/>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457200" y="2209800"/>
            <a:ext cx="5106475" cy="36192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2"/>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1524000" y="2546266"/>
            <a:ext cx="4901272" cy="34737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2"/>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a:off x="2743200" y="2847277"/>
            <a:ext cx="5486400" cy="38884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7"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64364937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fade">
                                      <p:cBhvr>
                                        <p:cTn id="12" dur="500"/>
                                        <p:tgtEl>
                                          <p:spTgt spid="102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838200"/>
            <a:ext cx="9067800" cy="5715000"/>
          </a:xfrm>
        </p:spPr>
        <p:txBody>
          <a:bodyPr>
            <a:normAutofit fontScale="85000" lnSpcReduction="20000"/>
          </a:bodyPr>
          <a:lstStyle/>
          <a:p>
            <a:pPr marL="36576" indent="0">
              <a:buNone/>
            </a:pPr>
            <a:r>
              <a:rPr lang="en-US" sz="5400" b="1" dirty="0">
                <a:latin typeface="Calibri" panose="020F0502020204030204" pitchFamily="34" charset="0"/>
              </a:rPr>
              <a:t>The Agenda:</a:t>
            </a:r>
            <a:br>
              <a:rPr lang="en-US" sz="5400" b="1" dirty="0">
                <a:latin typeface="Calibri" panose="020F0502020204030204" pitchFamily="34" charset="0"/>
              </a:rPr>
            </a:br>
            <a:endParaRPr lang="en-US" sz="5400" b="1" dirty="0">
              <a:latin typeface="Calibri" panose="020F0502020204030204" pitchFamily="34" charset="0"/>
            </a:endParaRPr>
          </a:p>
          <a:p>
            <a:pPr marL="36576" indent="0">
              <a:buNone/>
            </a:pPr>
            <a:r>
              <a:rPr lang="en-US" sz="5400" b="1" dirty="0">
                <a:solidFill>
                  <a:srgbClr val="00B0F0"/>
                </a:solidFill>
                <a:latin typeface="Calibri" panose="020F0502020204030204" pitchFamily="34" charset="0"/>
              </a:rPr>
              <a:t>Cloud Basics</a:t>
            </a:r>
          </a:p>
          <a:p>
            <a:pPr marL="36576" indent="0">
              <a:buNone/>
            </a:pPr>
            <a:r>
              <a:rPr lang="en-US" sz="5400" b="1" dirty="0">
                <a:solidFill>
                  <a:srgbClr val="FFC000"/>
                </a:solidFill>
                <a:latin typeface="Calibri" panose="020F0502020204030204" pitchFamily="34" charset="0"/>
              </a:rPr>
              <a:t>Some Nerdy AWS Work</a:t>
            </a:r>
          </a:p>
          <a:p>
            <a:pPr marL="36576" indent="0">
              <a:buNone/>
            </a:pPr>
            <a:r>
              <a:rPr lang="en-US" sz="5400" b="1" dirty="0">
                <a:solidFill>
                  <a:srgbClr val="0000FF"/>
                </a:solidFill>
                <a:latin typeface="Calibri" panose="020F0502020204030204" pitchFamily="34" charset="0"/>
              </a:rPr>
              <a:t>Even Nerdier RDS Stuff</a:t>
            </a:r>
          </a:p>
          <a:p>
            <a:pPr marL="36576" indent="0">
              <a:buNone/>
            </a:pPr>
            <a:r>
              <a:rPr lang="en-US" sz="5400" b="1" dirty="0">
                <a:solidFill>
                  <a:srgbClr val="E50BC6"/>
                </a:solidFill>
                <a:latin typeface="Calibri" panose="020F0502020204030204" pitchFamily="34" charset="0"/>
              </a:rPr>
              <a:t>Show Off Some Automation</a:t>
            </a:r>
          </a:p>
          <a:p>
            <a:pPr marL="36576" indent="0">
              <a:buNone/>
            </a:pPr>
            <a:r>
              <a:rPr lang="en-US" sz="5400" b="1" dirty="0">
                <a:solidFill>
                  <a:srgbClr val="00B050"/>
                </a:solidFill>
                <a:latin typeface="Calibri" panose="020F0502020204030204" pitchFamily="34" charset="0"/>
              </a:rPr>
              <a:t>Recap Lessons Learned </a:t>
            </a:r>
          </a:p>
          <a:p>
            <a:pPr marL="36576" indent="0">
              <a:buNone/>
            </a:pPr>
            <a:r>
              <a:rPr lang="en-US" sz="5400" b="1" dirty="0">
                <a:latin typeface="Calibri" panose="020F0502020204030204" pitchFamily="34" charset="0"/>
              </a:rPr>
              <a:t>Credits and Links to all Resources</a:t>
            </a:r>
          </a:p>
          <a:p>
            <a:pPr marL="36576" indent="0">
              <a:buNone/>
            </a:pPr>
            <a:endParaRPr lang="en-US" sz="5400" b="1" dirty="0">
              <a:latin typeface="Calibri" panose="020F0502020204030204" pitchFamily="34" charset="0"/>
            </a:endParaRPr>
          </a:p>
        </p:txBody>
      </p:sp>
      <p:graphicFrame>
        <p:nvGraphicFramePr>
          <p:cNvPr id="4" name="Diagram 3"/>
          <p:cNvGraphicFramePr/>
          <p:nvPr>
            <p:extLst>
              <p:ext uri="{D42A27DB-BD31-4B8C-83A1-F6EECF244321}">
                <p14:modId xmlns:p14="http://schemas.microsoft.com/office/powerpoint/2010/main" val="2241486496"/>
              </p:ext>
            </p:extLst>
          </p:nvPr>
        </p:nvGraphicFramePr>
        <p:xfrm>
          <a:off x="1524000" y="1397000"/>
          <a:ext cx="6096000" cy="4394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Picture 4"/>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 y="-25399"/>
            <a:ext cx="9220200" cy="558800"/>
          </a:xfrm>
          <a:prstGeom prst="rect">
            <a:avLst/>
          </a:prstGeom>
        </p:spPr>
      </p:pic>
    </p:spTree>
    <p:extLst>
      <p:ext uri="{BB962C8B-B14F-4D97-AF65-F5344CB8AC3E}">
        <p14:creationId xmlns:p14="http://schemas.microsoft.com/office/powerpoint/2010/main" val="44789914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RDCB High Availability</a:t>
            </a:r>
          </a:p>
        </p:txBody>
      </p:sp>
      <p:pic>
        <p:nvPicPr>
          <p:cNvPr id="9218" name="Picture 2"/>
          <p:cNvPicPr>
            <a:picLocks noGrp="1" noChangeAspect="1" noChangeArrowheads="1"/>
          </p:cNvPicPr>
          <p:nvPr>
            <p:ph idx="1"/>
          </p:nvPr>
        </p:nvPicPr>
        <p:blipFill>
          <a:blip r:embed="rId3">
            <a:extLst>
              <a:ext uri="{28A0092B-C50C-407E-A947-70E740481C1C}">
                <a14:useLocalDpi xmlns:a14="http://schemas.microsoft.com/office/drawing/2010/main"/>
              </a:ext>
            </a:extLst>
          </a:blip>
          <a:stretch>
            <a:fillRect/>
          </a:stretch>
        </p:blipFill>
        <p:spPr bwMode="auto">
          <a:xfrm>
            <a:off x="902493" y="2120438"/>
            <a:ext cx="7362825" cy="34194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Rectangle 2"/>
          <p:cNvSpPr/>
          <p:nvPr/>
        </p:nvSpPr>
        <p:spPr>
          <a:xfrm>
            <a:off x="23812" y="6242713"/>
            <a:ext cx="9120188" cy="369332"/>
          </a:xfrm>
          <a:prstGeom prst="rect">
            <a:avLst/>
          </a:prstGeom>
        </p:spPr>
        <p:txBody>
          <a:bodyPr wrap="square">
            <a:spAutoFit/>
          </a:bodyPr>
          <a:lstStyle/>
          <a:p>
            <a:r>
              <a:rPr lang="en-US" dirty="0"/>
              <a:t>https://technet.microsoft.com/en-us/library/cc772506(v=ws.11).aspx</a:t>
            </a:r>
          </a:p>
        </p:txBody>
      </p:sp>
      <p:graphicFrame>
        <p:nvGraphicFramePr>
          <p:cNvPr id="5"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467968409"/>
      </p:ext>
    </p:extLst>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RDSH Session Host AMI Image</a:t>
            </a:r>
          </a:p>
        </p:txBody>
      </p:sp>
      <p:sp>
        <p:nvSpPr>
          <p:cNvPr id="3" name="Content Placeholder 2"/>
          <p:cNvSpPr>
            <a:spLocks noGrp="1"/>
          </p:cNvSpPr>
          <p:nvPr>
            <p:ph idx="1"/>
          </p:nvPr>
        </p:nvSpPr>
        <p:spPr>
          <a:ln>
            <a:noFill/>
          </a:ln>
        </p:spPr>
        <p:txBody>
          <a:bodyPr>
            <a:noAutofit/>
          </a:bodyPr>
          <a:lstStyle/>
          <a:p>
            <a:r>
              <a:rPr lang="en-US" sz="2400" dirty="0">
                <a:latin typeface="+mn-lt"/>
              </a:rPr>
              <a:t>Do not use the Windows </a:t>
            </a:r>
            <a:r>
              <a:rPr lang="en-US" sz="2400" dirty="0" err="1">
                <a:latin typeface="+mn-lt"/>
              </a:rPr>
              <a:t>Sysprep</a:t>
            </a:r>
            <a:r>
              <a:rPr lang="en-US" sz="2400" dirty="0">
                <a:latin typeface="+mn-lt"/>
              </a:rPr>
              <a:t> command.  Use the </a:t>
            </a:r>
            <a:r>
              <a:rPr lang="en-US" sz="2400" b="1" dirty="0">
                <a:latin typeface="+mn-lt"/>
              </a:rPr>
              <a:t>EC2ConfigService</a:t>
            </a:r>
            <a:r>
              <a:rPr lang="en-US" sz="2400" dirty="0">
                <a:latin typeface="+mn-lt"/>
              </a:rPr>
              <a:t> Settings.</a:t>
            </a:r>
          </a:p>
          <a:p>
            <a:r>
              <a:rPr lang="en-US" sz="2400" dirty="0">
                <a:latin typeface="+mn-lt"/>
              </a:rPr>
              <a:t>Configure the </a:t>
            </a:r>
            <a:r>
              <a:rPr lang="en-US" sz="2400" dirty="0" err="1">
                <a:latin typeface="+mn-lt"/>
              </a:rPr>
              <a:t>Sysprep</a:t>
            </a:r>
            <a:r>
              <a:rPr lang="en-US" sz="2400" dirty="0">
                <a:latin typeface="+mn-lt"/>
              </a:rPr>
              <a:t> parameters and the Administrator password using this tool.  Click “Shutdown with </a:t>
            </a:r>
            <a:r>
              <a:rPr lang="en-US" sz="2400" dirty="0" err="1">
                <a:latin typeface="+mn-lt"/>
              </a:rPr>
              <a:t>Sysprep</a:t>
            </a:r>
            <a:r>
              <a:rPr lang="en-US" sz="2400" dirty="0">
                <a:latin typeface="+mn-lt"/>
              </a:rPr>
              <a:t>” to begin the </a:t>
            </a:r>
            <a:r>
              <a:rPr lang="en-US" sz="2400" dirty="0" err="1">
                <a:latin typeface="+mn-lt"/>
              </a:rPr>
              <a:t>Sysprep</a:t>
            </a:r>
            <a:r>
              <a:rPr lang="en-US" sz="2400" dirty="0">
                <a:latin typeface="+mn-lt"/>
              </a:rPr>
              <a:t> operation.</a:t>
            </a:r>
          </a:p>
          <a:p>
            <a:r>
              <a:rPr lang="en-US" sz="2400" dirty="0">
                <a:latin typeface="+mn-lt"/>
              </a:rPr>
              <a:t>The procedure above does not join new instance to the Domain.  There are methods to do this in the AWS XML answer file (e.g. </a:t>
            </a:r>
            <a:r>
              <a:rPr lang="en-US" sz="2400" dirty="0" err="1">
                <a:latin typeface="+mn-lt"/>
              </a:rPr>
              <a:t>UnattendedJoin</a:t>
            </a:r>
            <a:r>
              <a:rPr lang="en-US" sz="2400" dirty="0">
                <a:latin typeface="+mn-lt"/>
              </a:rPr>
              <a:t>)</a:t>
            </a:r>
          </a:p>
          <a:p>
            <a:endParaRPr lang="en-US" sz="2000" dirty="0">
              <a:solidFill>
                <a:srgbClr val="FF0000"/>
              </a:solidFill>
              <a:latin typeface="+mn-lt"/>
            </a:endParaRPr>
          </a:p>
        </p:txBody>
      </p:sp>
      <p:graphicFrame>
        <p:nvGraphicFramePr>
          <p:cNvPr id="4"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769666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274639"/>
            <a:ext cx="7239000" cy="1143000"/>
          </a:xfrm>
        </p:spPr>
        <p:txBody>
          <a:bodyPr>
            <a:normAutofit/>
          </a:bodyPr>
          <a:lstStyle/>
          <a:p>
            <a:pPr algn="ctr"/>
            <a:r>
              <a:rPr lang="en-US" dirty="0"/>
              <a:t>…Final Deployment</a:t>
            </a:r>
          </a:p>
        </p:txBody>
      </p:sp>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434283"/>
            <a:ext cx="7696200" cy="53968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5" name="Content Placeholder 4"/>
          <p:cNvGraphicFramePr>
            <a:graphicFrameLocks/>
          </p:cNvGraphicFramePr>
          <p:nvPr>
            <p:extLst>
              <p:ext uri="{D42A27DB-BD31-4B8C-83A1-F6EECF244321}">
                <p14:modId xmlns:p14="http://schemas.microsoft.com/office/powerpoint/2010/main" val="1202621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341447400"/>
      </p:ext>
    </p:extLst>
  </p:cSld>
  <p:clrMapOvr>
    <a:masterClrMapping/>
  </p:clrMapOvr>
  <p:transition spd="slow">
    <p:wipe/>
  </p:transition>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End-User Access</a:t>
            </a:r>
          </a:p>
        </p:txBody>
      </p:sp>
      <p:sp>
        <p:nvSpPr>
          <p:cNvPr id="3" name="Content Placeholder 2"/>
          <p:cNvSpPr>
            <a:spLocks noGrp="1"/>
          </p:cNvSpPr>
          <p:nvPr>
            <p:ph idx="1"/>
          </p:nvPr>
        </p:nvSpPr>
        <p:spPr>
          <a:xfrm>
            <a:off x="457200" y="1600201"/>
            <a:ext cx="5181600" cy="4525963"/>
          </a:xfrm>
        </p:spPr>
        <p:txBody>
          <a:bodyPr/>
          <a:lstStyle/>
          <a:p>
            <a:r>
              <a:rPr lang="en-US" dirty="0" err="1"/>
              <a:t>RDWeb</a:t>
            </a:r>
            <a:endParaRPr lang="en-US" dirty="0"/>
          </a:p>
          <a:p>
            <a:r>
              <a:rPr lang="en-US" dirty="0"/>
              <a:t>.</a:t>
            </a:r>
            <a:r>
              <a:rPr lang="en-US" dirty="0" err="1"/>
              <a:t>rdp</a:t>
            </a:r>
            <a:r>
              <a:rPr lang="en-US" dirty="0"/>
              <a:t> file</a:t>
            </a:r>
          </a:p>
          <a:p>
            <a:r>
              <a:rPr lang="en-US" dirty="0"/>
              <a:t>RDCB </a:t>
            </a:r>
            <a:r>
              <a:rPr lang="en-US" dirty="0" err="1"/>
              <a:t>WebFeed</a:t>
            </a:r>
            <a:endParaRPr lang="en-US" dirty="0"/>
          </a:p>
          <a:p>
            <a:pPr lvl="1"/>
            <a:r>
              <a:rPr lang="en-US" dirty="0"/>
              <a:t>Enter the feed address</a:t>
            </a:r>
          </a:p>
          <a:p>
            <a:pPr lvl="1"/>
            <a:r>
              <a:rPr lang="en-US" dirty="0"/>
              <a:t>Updating apps require </a:t>
            </a:r>
            <a:br>
              <a:rPr lang="en-US" dirty="0"/>
            </a:br>
            <a:r>
              <a:rPr lang="en-US" dirty="0"/>
              <a:t>pressing the button</a:t>
            </a:r>
          </a:p>
          <a:p>
            <a:pPr lvl="1"/>
            <a:r>
              <a:rPr lang="en-US" dirty="0"/>
              <a:t>User access via </a:t>
            </a:r>
            <a:br>
              <a:rPr lang="en-US" dirty="0"/>
            </a:br>
            <a:r>
              <a:rPr lang="en-US" dirty="0"/>
              <a:t>..\Programs\Work Resources (RADC)</a:t>
            </a:r>
          </a:p>
          <a:p>
            <a:pPr lvl="1"/>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2"/>
          <p:cNvPicPr>
            <a:picLocks noChangeAspect="1" noChangeArrowheads="1"/>
          </p:cNvPicPr>
          <p:nvPr/>
        </p:nvPicPr>
        <p:blipFill>
          <a:blip r:embed="rId7" cstate="email">
            <a:extLst>
              <a:ext uri="{28A0092B-C50C-407E-A947-70E740481C1C}">
                <a14:useLocalDpi xmlns:a14="http://schemas.microsoft.com/office/drawing/2010/main"/>
              </a:ext>
            </a:extLst>
          </a:blip>
          <a:srcRect/>
          <a:stretch>
            <a:fillRect/>
          </a:stretch>
        </p:blipFill>
        <p:spPr bwMode="auto">
          <a:xfrm>
            <a:off x="4911927" y="1286301"/>
            <a:ext cx="4958945" cy="2362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2"/>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638800" y="3747293"/>
            <a:ext cx="3505200" cy="24405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Picture 3"/>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505200" y="5508600"/>
            <a:ext cx="1623756"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7142700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 presetClass="entr" presetSubtype="0" fill="hold"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 presetClass="entr" presetSubtype="0" fill="hold" nodeType="withEffect">
                                  <p:stCondLst>
                                    <p:cond delay="0"/>
                                  </p:stCondLst>
                                  <p:childTnLst>
                                    <p:set>
                                      <p:cBhvr>
                                        <p:cTn id="27" dur="1" fill="hold">
                                          <p:stCondLst>
                                            <p:cond delay="0"/>
                                          </p:stCondLst>
                                        </p:cTn>
                                        <p:tgtEl>
                                          <p:spTgt spid="6"/>
                                        </p:tgtEl>
                                        <p:attrNameLst>
                                          <p:attrName>style.visibility</p:attrName>
                                        </p:attrNameLst>
                                      </p:cBhvr>
                                      <p:to>
                                        <p:strVal val="visible"/>
                                      </p:to>
                                    </p:set>
                                  </p:childTnLst>
                                </p:cTn>
                              </p:par>
                              <p:par>
                                <p:cTn id="28" presetID="10" presetClass="entr" presetSubtype="0" fill="hold" grpId="0"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par>
                                <p:cTn id="31" presetID="1" presetClass="entr" presetSubtype="0" fill="hold" nodeType="with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Install SSL Certs</a:t>
            </a:r>
          </a:p>
        </p:txBody>
      </p:sp>
      <p:sp>
        <p:nvSpPr>
          <p:cNvPr id="3" name="Content Placeholder 2"/>
          <p:cNvSpPr>
            <a:spLocks noGrp="1"/>
          </p:cNvSpPr>
          <p:nvPr>
            <p:ph idx="1"/>
          </p:nvPr>
        </p:nvSpPr>
        <p:spPr/>
        <p:txBody>
          <a:bodyPr/>
          <a:lstStyle/>
          <a:p>
            <a:r>
              <a:rPr lang="en-US" dirty="0"/>
              <a:t>To resolve the “Unknown Publisher” message, a trusted certificate needs to be installed on all the components.</a:t>
            </a:r>
          </a:p>
          <a:p>
            <a:r>
              <a:rPr lang="en-US" dirty="0"/>
              <a:t>Use Server Manager to do this. </a:t>
            </a:r>
          </a:p>
        </p:txBody>
      </p:sp>
      <p:pic>
        <p:nvPicPr>
          <p:cNvPr id="19458" name="Picture 2"/>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2239678" y="3722161"/>
            <a:ext cx="4545143" cy="34575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9459" name="Picture 3"/>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4648200" y="3657600"/>
            <a:ext cx="4398665" cy="31074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3"/>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a:off x="104421" y="3657600"/>
            <a:ext cx="4410650" cy="31159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7"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72656957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458"/>
                                        </p:tgtEl>
                                        <p:attrNameLst>
                                          <p:attrName>style.visibility</p:attrName>
                                        </p:attrNameLst>
                                      </p:cBhvr>
                                      <p:to>
                                        <p:strVal val="visible"/>
                                      </p:to>
                                    </p:set>
                                  </p:childTnLst>
                                </p:cTn>
                              </p:par>
                              <p:par>
                                <p:cTn id="15" presetID="1" presetClass="exit" presetSubtype="0" fill="hold" nodeType="withEffect">
                                  <p:stCondLst>
                                    <p:cond delay="0"/>
                                  </p:stCondLst>
                                  <p:childTnLst>
                                    <p:set>
                                      <p:cBhvr>
                                        <p:cTn id="16" dur="1" fill="hold">
                                          <p:stCondLst>
                                            <p:cond delay="0"/>
                                          </p:stCondLst>
                                        </p:cTn>
                                        <p:tgtEl>
                                          <p:spTgt spid="6"/>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9459"/>
                                        </p:tgtEl>
                                        <p:attrNameLst>
                                          <p:attrName>style.visibility</p:attrName>
                                        </p:attrNameLst>
                                      </p:cBhvr>
                                      <p:to>
                                        <p:strVal val="visible"/>
                                      </p:to>
                                    </p:set>
                                  </p:childTnLst>
                                </p:cTn>
                              </p:par>
                              <p:par>
                                <p:cTn id="21" presetID="1" presetClass="exit" presetSubtype="0" fill="hold" nodeType="withEffect">
                                  <p:stCondLst>
                                    <p:cond delay="0"/>
                                  </p:stCondLst>
                                  <p:childTnLst>
                                    <p:set>
                                      <p:cBhvr>
                                        <p:cTn id="22" dur="1" fill="hold">
                                          <p:stCondLst>
                                            <p:cond delay="0"/>
                                          </p:stCondLst>
                                        </p:cTn>
                                        <p:tgtEl>
                                          <p:spTgt spid="19458"/>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automate</a:t>
            </a:r>
          </a:p>
        </p:txBody>
      </p:sp>
      <p:sp>
        <p:nvSpPr>
          <p:cNvPr id="3" name="Content Placeholder 2"/>
          <p:cNvSpPr>
            <a:spLocks noGrp="1"/>
          </p:cNvSpPr>
          <p:nvPr>
            <p:ph idx="1"/>
          </p:nvPr>
        </p:nvSpPr>
        <p:spPr>
          <a:xfrm>
            <a:off x="457200" y="1600201"/>
            <a:ext cx="5638800" cy="4525963"/>
          </a:xfrm>
        </p:spPr>
        <p:txBody>
          <a:bodyPr>
            <a:normAutofit/>
          </a:bodyPr>
          <a:lstStyle/>
          <a:p>
            <a:r>
              <a:rPr lang="en-US" sz="2800" dirty="0"/>
              <a:t>Do you want to deploy your system as you seen in this demo ?</a:t>
            </a:r>
          </a:p>
          <a:p>
            <a:r>
              <a:rPr lang="en-US" sz="2800" dirty="0"/>
              <a:t>Do you remember all the small details that needs to be done ?</a:t>
            </a:r>
          </a:p>
          <a:p>
            <a:r>
              <a:rPr lang="en-US" sz="2800" dirty="0"/>
              <a:t>Can you be sure to deploy the same environment every time</a:t>
            </a:r>
          </a:p>
        </p:txBody>
      </p:sp>
      <p:pic>
        <p:nvPicPr>
          <p:cNvPr id="6" name="Picture 5"/>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579882" y="609600"/>
            <a:ext cx="4109662" cy="2743200"/>
          </a:xfrm>
          <a:prstGeom prst="rect">
            <a:avLst/>
          </a:prstGeom>
        </p:spPr>
      </p:pic>
      <p:graphicFrame>
        <p:nvGraphicFramePr>
          <p:cNvPr id="5" name="Content Placeholder 4"/>
          <p:cNvGraphicFramePr>
            <a:graphicFrameLocks/>
          </p:cNvGraphicFramePr>
          <p:nvPr>
            <p:extLst>
              <p:ext uri="{D42A27DB-BD31-4B8C-83A1-F6EECF244321}">
                <p14:modId xmlns:p14="http://schemas.microsoft.com/office/powerpoint/2010/main" val="1188250049"/>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9783341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 Case Benefits</a:t>
            </a:r>
          </a:p>
        </p:txBody>
      </p:sp>
      <p:sp>
        <p:nvSpPr>
          <p:cNvPr id="3" name="Content Placeholder 2"/>
          <p:cNvSpPr>
            <a:spLocks noGrp="1"/>
          </p:cNvSpPr>
          <p:nvPr>
            <p:ph idx="1"/>
          </p:nvPr>
        </p:nvSpPr>
        <p:spPr>
          <a:xfrm>
            <a:off x="474595" y="1276768"/>
            <a:ext cx="7526405" cy="5428832"/>
          </a:xfrm>
        </p:spPr>
        <p:txBody>
          <a:bodyPr>
            <a:normAutofit/>
          </a:bodyPr>
          <a:lstStyle/>
          <a:p>
            <a:endParaRPr lang="en-US" sz="2400" b="1" dirty="0">
              <a:latin typeface="+mn-lt"/>
            </a:endParaRPr>
          </a:p>
          <a:p>
            <a:r>
              <a:rPr lang="en-US" sz="2400" b="1" dirty="0">
                <a:latin typeface="+mn-lt"/>
              </a:rPr>
              <a:t>Service provider </a:t>
            </a:r>
            <a:r>
              <a:rPr lang="en-US" sz="2400" dirty="0">
                <a:latin typeface="+mn-lt"/>
              </a:rPr>
              <a:t>wants to onboard a new customer environment.  An automation script will do this to exact specifications </a:t>
            </a:r>
            <a:br>
              <a:rPr lang="en-US" sz="2400" dirty="0">
                <a:latin typeface="+mn-lt"/>
              </a:rPr>
            </a:br>
            <a:endParaRPr lang="en-US" sz="2400" dirty="0">
              <a:latin typeface="+mn-lt"/>
            </a:endParaRPr>
          </a:p>
          <a:p>
            <a:r>
              <a:rPr lang="en-US" sz="2400" b="1" dirty="0">
                <a:latin typeface="+mn-lt"/>
              </a:rPr>
              <a:t>IT Engineer </a:t>
            </a:r>
            <a:r>
              <a:rPr lang="en-US" sz="2400" dirty="0">
                <a:latin typeface="+mn-lt"/>
              </a:rPr>
              <a:t>can deploy new user assignments, system resources, and software configuration with a push of a button.  </a:t>
            </a:r>
            <a:br>
              <a:rPr lang="en-US" sz="2400" dirty="0">
                <a:latin typeface="+mn-lt"/>
              </a:rPr>
            </a:br>
            <a:endParaRPr lang="en-US" sz="2400" dirty="0">
              <a:latin typeface="+mn-lt"/>
            </a:endParaRPr>
          </a:p>
          <a:p>
            <a:r>
              <a:rPr lang="en-US" sz="2400" b="1" dirty="0">
                <a:latin typeface="+mn-lt"/>
              </a:rPr>
              <a:t>CFO</a:t>
            </a:r>
            <a:r>
              <a:rPr lang="en-US" sz="2400" dirty="0">
                <a:latin typeface="+mn-lt"/>
              </a:rPr>
              <a:t> is happier because automation can power down VM’s in the cloud to s</a:t>
            </a:r>
            <a:r>
              <a:rPr lang="en-US" sz="2400" i="1" dirty="0">
                <a:latin typeface="+mn-lt"/>
              </a:rPr>
              <a:t>ave on hourly expense or hibernate </a:t>
            </a:r>
            <a:r>
              <a:rPr lang="en-US" sz="2400" dirty="0">
                <a:latin typeface="+mn-lt"/>
              </a:rPr>
              <a:t>VM’s to save on electricity expense in the datacenter</a:t>
            </a:r>
          </a:p>
        </p:txBody>
      </p:sp>
      <p:pic>
        <p:nvPicPr>
          <p:cNvPr id="1026" name="Picture 2" descr="C:\Users\james.lui\AppData\Local\Microsoft\Windows\INetCache\IE\N2GQHNP0\gears[1].png"/>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rot="20552958">
            <a:off x="7935331" y="3104920"/>
            <a:ext cx="1062476" cy="113806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C:\Users\james.lui\AppData\Local\Microsoft\Windows\INetCache\IE\N2GQHNP0\gears[1].png"/>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rot="20552958">
            <a:off x="7935330" y="1504721"/>
            <a:ext cx="1062476" cy="113806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C:\Users\james.lui\AppData\Local\Microsoft\Windows\INetCache\IE\N2GQHNP0\gears[1].png"/>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rot="20552958">
            <a:off x="7935332" y="4857521"/>
            <a:ext cx="1062476" cy="113806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7"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4219640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500"/>
                                        <p:tgtEl>
                                          <p:spTgt spid="3">
                                            <p:txEl>
                                              <p:pRg st="2" end="2"/>
                                            </p:txEl>
                                          </p:spTgt>
                                        </p:tgtEl>
                                      </p:cBhvr>
                                    </p:animEffect>
                                  </p:childTnLst>
                                </p:cTn>
                              </p:par>
                              <p:par>
                                <p:cTn id="15" presetID="1" presetClass="entr" presetSubtype="0" fill="hold" nodeType="withEffect">
                                  <p:stCondLst>
                                    <p:cond delay="0"/>
                                  </p:stCondLst>
                                  <p:childTnLst>
                                    <p:set>
                                      <p:cBhvr>
                                        <p:cTn id="16" dur="1" fill="hold">
                                          <p:stCondLst>
                                            <p:cond delay="0"/>
                                          </p:stCondLst>
                                        </p:cTn>
                                        <p:tgtEl>
                                          <p:spTgt spid="102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par>
                                <p:cTn id="22" presetID="1" presetClass="entr" presetSubtype="0" fill="hold" nodeType="withEffect">
                                  <p:stCondLst>
                                    <p:cond delay="0"/>
                                  </p:stCondLst>
                                  <p:childTnLst>
                                    <p:set>
                                      <p:cBhvr>
                                        <p:cTn id="23"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Automation Tools	</a:t>
            </a:r>
          </a:p>
        </p:txBody>
      </p:sp>
      <p:pic>
        <p:nvPicPr>
          <p:cNvPr id="5" name="Picture 4"/>
          <p:cNvPicPr>
            <a:picLocks noChangeAspect="1"/>
          </p:cNvPicPr>
          <p:nvPr/>
        </p:nvPicPr>
        <p:blipFill>
          <a:blip r:embed="rId3"/>
          <a:stretch>
            <a:fillRect/>
          </a:stretch>
        </p:blipFill>
        <p:spPr>
          <a:xfrm>
            <a:off x="482600" y="1430338"/>
            <a:ext cx="8250922" cy="4589462"/>
          </a:xfrm>
          <a:prstGeom prst="rect">
            <a:avLst/>
          </a:prstGeom>
        </p:spPr>
      </p:pic>
      <p:sp>
        <p:nvSpPr>
          <p:cNvPr id="4" name="Content Placeholder 2"/>
          <p:cNvSpPr>
            <a:spLocks noGrp="1"/>
          </p:cNvSpPr>
          <p:nvPr>
            <p:ph idx="1"/>
          </p:nvPr>
        </p:nvSpPr>
        <p:spPr>
          <a:xfrm>
            <a:off x="355600" y="1828800"/>
            <a:ext cx="8504922" cy="3001964"/>
          </a:xfrm>
        </p:spPr>
        <p:txBody>
          <a:bodyPr>
            <a:normAutofit/>
          </a:bodyPr>
          <a:lstStyle/>
          <a:p>
            <a:pPr marL="36576" indent="0" algn="ctr">
              <a:buNone/>
            </a:pPr>
            <a:r>
              <a:rPr lang="en-US" sz="4000" b="1" dirty="0">
                <a:solidFill>
                  <a:srgbClr val="00B0F0"/>
                </a:solidFill>
              </a:rPr>
              <a:t>Let’s focus on</a:t>
            </a:r>
          </a:p>
          <a:p>
            <a:pPr marL="36576" indent="0" algn="ctr">
              <a:buNone/>
            </a:pPr>
            <a:r>
              <a:rPr lang="en-US" sz="4000" b="1" dirty="0">
                <a:solidFill>
                  <a:srgbClr val="00B0F0"/>
                </a:solidFill>
              </a:rPr>
              <a:t>PowerShell DSC and PowerShell</a:t>
            </a:r>
          </a:p>
        </p:txBody>
      </p:sp>
      <p:pic>
        <p:nvPicPr>
          <p:cNvPr id="6" name="Picture 5"/>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2895600" y="3429000"/>
            <a:ext cx="3307643" cy="4368272"/>
          </a:xfrm>
          <a:prstGeom prst="rect">
            <a:avLst/>
          </a:prstGeom>
        </p:spPr>
      </p:pic>
      <p:graphicFrame>
        <p:nvGraphicFramePr>
          <p:cNvPr id="7"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28127366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par>
                                <p:cTn id="13" presetID="1" presetClass="exit" presetSubtype="0" fill="hold" nodeType="withEffect">
                                  <p:stCondLst>
                                    <p:cond delay="0"/>
                                  </p:stCondLst>
                                  <p:childTnLst>
                                    <p:set>
                                      <p:cBhvr>
                                        <p:cTn id="14" dur="1" fill="hold">
                                          <p:stCondLst>
                                            <p:cond delay="0"/>
                                          </p:stCondLst>
                                        </p:cTn>
                                        <p:tgtEl>
                                          <p:spTgt spid="5"/>
                                        </p:tgtEl>
                                        <p:attrNameLst>
                                          <p:attrName>style.visibility</p:attrName>
                                        </p:attrNameLst>
                                      </p:cBhvr>
                                      <p:to>
                                        <p:strVal val="hidden"/>
                                      </p:to>
                                    </p:set>
                                  </p:childTnLst>
                                </p:cTn>
                              </p:par>
                              <p:par>
                                <p:cTn id="15" presetID="10" presetClass="entr" presetSubtype="0" fill="hold" grpId="0" nodeType="with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fade">
                                      <p:cBhvr>
                                        <p:cTn id="17" dur="500"/>
                                        <p:tgtEl>
                                          <p:spTgt spid="4">
                                            <p:txEl>
                                              <p:pRg st="1" end="1"/>
                                            </p:txEl>
                                          </p:spTgt>
                                        </p:tgtEl>
                                      </p:cBhvr>
                                    </p:animEffect>
                                  </p:childTnLst>
                                </p:cTn>
                              </p:par>
                              <p:par>
                                <p:cTn id="18" presetID="1"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PowerShell</a:t>
            </a:r>
          </a:p>
        </p:txBody>
      </p:sp>
      <p:sp>
        <p:nvSpPr>
          <p:cNvPr id="3" name="Content Placeholder 2"/>
          <p:cNvSpPr>
            <a:spLocks noGrp="1"/>
          </p:cNvSpPr>
          <p:nvPr>
            <p:ph idx="1"/>
          </p:nvPr>
        </p:nvSpPr>
        <p:spPr>
          <a:xfrm>
            <a:off x="457200" y="1600201"/>
            <a:ext cx="8001000" cy="4525963"/>
          </a:xfrm>
        </p:spPr>
        <p:txBody>
          <a:bodyPr>
            <a:noAutofit/>
          </a:bodyPr>
          <a:lstStyle/>
          <a:p>
            <a:pPr marL="36576" indent="0">
              <a:lnSpc>
                <a:spcPct val="150000"/>
              </a:lnSpc>
              <a:buNone/>
            </a:pPr>
            <a:r>
              <a:rPr lang="en-US" sz="2800" b="1" dirty="0">
                <a:solidFill>
                  <a:srgbClr val="00B0F0"/>
                </a:solidFill>
              </a:rPr>
              <a:t>Task automation framework from Microsoft</a:t>
            </a:r>
          </a:p>
          <a:p>
            <a:pPr marL="36576" indent="0">
              <a:lnSpc>
                <a:spcPct val="150000"/>
              </a:lnSpc>
              <a:buNone/>
            </a:pPr>
            <a:endParaRPr lang="en-US" sz="2800" b="1" dirty="0"/>
          </a:p>
          <a:p>
            <a:pPr marL="36576" indent="0">
              <a:lnSpc>
                <a:spcPct val="150000"/>
              </a:lnSpc>
              <a:buNone/>
            </a:pPr>
            <a:r>
              <a:rPr lang="en-US" sz="2800" b="1" dirty="0">
                <a:solidFill>
                  <a:srgbClr val="00B050"/>
                </a:solidFill>
              </a:rPr>
              <a:t>	PowerShell give you the power of .NET 	with the flexibility of scripting</a:t>
            </a:r>
          </a:p>
          <a:p>
            <a:pPr marL="36576" indent="0">
              <a:lnSpc>
                <a:spcPct val="150000"/>
              </a:lnSpc>
              <a:buNone/>
            </a:pPr>
            <a:endParaRPr lang="en-US" sz="2800" b="1" dirty="0"/>
          </a:p>
          <a:p>
            <a:pPr marL="36576" indent="0">
              <a:lnSpc>
                <a:spcPct val="150000"/>
              </a:lnSpc>
              <a:buNone/>
            </a:pPr>
            <a:r>
              <a:rPr lang="en-US" sz="2800" b="1" dirty="0">
                <a:solidFill>
                  <a:srgbClr val="E3641D"/>
                </a:solidFill>
              </a:rPr>
              <a:t>PowerShell can perform tasks on both local and remote Windows systems</a:t>
            </a:r>
          </a:p>
        </p:txBody>
      </p:sp>
      <p:graphicFrame>
        <p:nvGraphicFramePr>
          <p:cNvPr id="4"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958232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PowerShell Example</a:t>
            </a:r>
          </a:p>
        </p:txBody>
      </p:sp>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04800" y="1219200"/>
            <a:ext cx="7772400" cy="5048198"/>
          </a:xfrm>
          <a:prstGeom prst="rect">
            <a:avLst/>
          </a:prstGeom>
        </p:spPr>
      </p:pic>
      <p:graphicFrame>
        <p:nvGraphicFramePr>
          <p:cNvPr id="5"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736462045"/>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676400"/>
            <a:ext cx="4495800" cy="4636911"/>
          </a:xfrm>
        </p:spPr>
        <p:txBody>
          <a:bodyPr>
            <a:normAutofit/>
          </a:bodyPr>
          <a:lstStyle/>
          <a:p>
            <a:pPr>
              <a:lnSpc>
                <a:spcPct val="150000"/>
              </a:lnSpc>
            </a:pPr>
            <a:r>
              <a:rPr lang="en-US" dirty="0"/>
              <a:t>Cloud v1 </a:t>
            </a:r>
            <a:br>
              <a:rPr lang="en-US" dirty="0"/>
            </a:br>
            <a:r>
              <a:rPr lang="en-US" dirty="0"/>
              <a:t>Server co location</a:t>
            </a:r>
          </a:p>
          <a:p>
            <a:pPr>
              <a:lnSpc>
                <a:spcPct val="150000"/>
              </a:lnSpc>
            </a:pPr>
            <a:r>
              <a:rPr lang="en-US" dirty="0"/>
              <a:t>Cloud v2 </a:t>
            </a:r>
            <a:br>
              <a:rPr lang="en-US" dirty="0"/>
            </a:br>
            <a:r>
              <a:rPr lang="en-US" dirty="0"/>
              <a:t>Virtual machines</a:t>
            </a:r>
          </a:p>
          <a:p>
            <a:pPr>
              <a:lnSpc>
                <a:spcPct val="150000"/>
              </a:lnSpc>
            </a:pPr>
            <a:r>
              <a:rPr lang="en-US" dirty="0"/>
              <a:t>Cloud v3 </a:t>
            </a:r>
            <a:br>
              <a:rPr lang="en-US" dirty="0"/>
            </a:br>
            <a:r>
              <a:rPr lang="en-US" dirty="0"/>
              <a:t>Services </a:t>
            </a:r>
          </a:p>
        </p:txBody>
      </p:sp>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419600" y="2209800"/>
            <a:ext cx="4724400" cy="2834640"/>
          </a:xfrm>
          <a:prstGeom prst="rect">
            <a:avLst/>
          </a:prstGeom>
        </p:spPr>
      </p:pic>
      <p:pic>
        <p:nvPicPr>
          <p:cNvPr id="5" name="Picture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419600" y="2209800"/>
            <a:ext cx="4731748" cy="2286000"/>
          </a:xfrm>
          <a:prstGeom prst="rect">
            <a:avLst/>
          </a:prstGeom>
        </p:spPr>
      </p:pic>
      <p:pic>
        <p:nvPicPr>
          <p:cNvPr id="8" name="Picture 7"/>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4412252" y="2198511"/>
            <a:ext cx="4724400" cy="3108158"/>
          </a:xfrm>
          <a:prstGeom prst="rect">
            <a:avLst/>
          </a:prstGeom>
        </p:spPr>
      </p:pic>
      <p:graphicFrame>
        <p:nvGraphicFramePr>
          <p:cNvPr id="7" name="Content Placeholder 4"/>
          <p:cNvGraphicFramePr>
            <a:graphicFrameLocks/>
          </p:cNvGraphicFramePr>
          <p:nvPr>
            <p:extLst>
              <p:ext uri="{D42A27DB-BD31-4B8C-83A1-F6EECF244321}">
                <p14:modId xmlns:p14="http://schemas.microsoft.com/office/powerpoint/2010/main" val="29525226"/>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9" name="Title 1"/>
          <p:cNvSpPr txBox="1">
            <a:spLocks/>
          </p:cNvSpPr>
          <p:nvPr/>
        </p:nvSpPr>
        <p:spPr>
          <a:xfrm>
            <a:off x="152400" y="670559"/>
            <a:ext cx="7924800" cy="457201"/>
          </a:xfrm>
          <a:prstGeom prst="rect">
            <a:avLst/>
          </a:prstGeom>
        </p:spPr>
        <p:txBody>
          <a:bodyPr vert="horz" lIns="45720" rIns="45720" anchor="ctr">
            <a:normAutofit fontScale="60000" lnSpcReduction="20000"/>
          </a:bodyPr>
          <a:lstStyle>
            <a:lvl1pPr algn="l" rtl="0" eaLnBrk="1" latinLnBrk="0" hangingPunct="1">
              <a:spcBef>
                <a:spcPct val="0"/>
              </a:spcBef>
              <a:buNone/>
              <a:defRPr kumimoji="0" sz="4600" kern="1200">
                <a:solidFill>
                  <a:schemeClr val="tx1"/>
                </a:solidFill>
                <a:latin typeface="+mj-lt"/>
                <a:ea typeface="+mj-ea"/>
                <a:cs typeface="+mj-cs"/>
              </a:defRPr>
            </a:lvl1pPr>
          </a:lstStyle>
          <a:p>
            <a:r>
              <a:rPr lang="en-US" b="1" dirty="0">
                <a:solidFill>
                  <a:srgbClr val="E50BC6"/>
                </a:solidFill>
                <a:latin typeface="Calibri" panose="020F0502020204030204" pitchFamily="34" charset="0"/>
              </a:rPr>
              <a:t>Cloud Evolution</a:t>
            </a:r>
          </a:p>
        </p:txBody>
      </p:sp>
    </p:spTree>
    <p:extLst>
      <p:ext uri="{BB962C8B-B14F-4D97-AF65-F5344CB8AC3E}">
        <p14:creationId xmlns:p14="http://schemas.microsoft.com/office/powerpoint/2010/main" val="248914489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xit" presetSubtype="0" fill="hold" nodeType="withEffect">
                                  <p:stCondLst>
                                    <p:cond delay="0"/>
                                  </p:stCondLst>
                                  <p:childTnLst>
                                    <p:set>
                                      <p:cBhvr>
                                        <p:cTn id="14" dur="1" fill="hold">
                                          <p:stCondLst>
                                            <p:cond delay="0"/>
                                          </p:stCondLst>
                                        </p:cTn>
                                        <p:tgtEl>
                                          <p:spTgt spid="4"/>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childTnLst>
                                </p:cTn>
                              </p:par>
                              <p:par>
                                <p:cTn id="21" presetID="1" presetClass="exit" presetSubtype="0" fill="hold" nodeType="withEffect">
                                  <p:stCondLst>
                                    <p:cond delay="0"/>
                                  </p:stCondLst>
                                  <p:childTnLst>
                                    <p:set>
                                      <p:cBhvr>
                                        <p:cTn id="22" dur="1" fill="hold">
                                          <p:stCondLst>
                                            <p:cond delay="0"/>
                                          </p:stCondLst>
                                        </p:cTn>
                                        <p:tgtEl>
                                          <p:spTgt spid="5"/>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PowerShell DSC</a:t>
            </a:r>
          </a:p>
        </p:txBody>
      </p:sp>
      <p:sp>
        <p:nvSpPr>
          <p:cNvPr id="3" name="Content Placeholder 2"/>
          <p:cNvSpPr>
            <a:spLocks noGrp="1"/>
          </p:cNvSpPr>
          <p:nvPr>
            <p:ph idx="1"/>
          </p:nvPr>
        </p:nvSpPr>
        <p:spPr>
          <a:xfrm>
            <a:off x="457200" y="1600201"/>
            <a:ext cx="8229600" cy="4525963"/>
          </a:xfrm>
        </p:spPr>
        <p:txBody>
          <a:bodyPr>
            <a:noAutofit/>
          </a:bodyPr>
          <a:lstStyle/>
          <a:p>
            <a:r>
              <a:rPr lang="en-US" sz="3200" dirty="0"/>
              <a:t>Looks like PowerShell </a:t>
            </a:r>
          </a:p>
          <a:p>
            <a:r>
              <a:rPr lang="en-US" sz="3200" dirty="0"/>
              <a:t>Admin create </a:t>
            </a:r>
            <a:r>
              <a:rPr lang="en-US" sz="3200" b="1" dirty="0"/>
              <a:t>blueprints</a:t>
            </a:r>
            <a:r>
              <a:rPr lang="en-US" sz="3200" dirty="0"/>
              <a:t>, describing what is the desired system state</a:t>
            </a:r>
          </a:p>
          <a:p>
            <a:r>
              <a:rPr lang="en-US" sz="3200" dirty="0"/>
              <a:t>Extensive support for Windows configurations with prebuilt modules like </a:t>
            </a:r>
            <a:r>
              <a:rPr lang="en-US" sz="3200" b="1" dirty="0" err="1">
                <a:hlinkClick r:id="rId3"/>
              </a:rPr>
              <a:t>xActiveDirectory</a:t>
            </a:r>
            <a:r>
              <a:rPr lang="en-US" sz="3200" dirty="0"/>
              <a:t>, </a:t>
            </a:r>
            <a:r>
              <a:rPr lang="en-US" sz="3200" b="1" dirty="0" err="1">
                <a:hlinkClick r:id="rId4"/>
              </a:rPr>
              <a:t>xDhcpServer</a:t>
            </a:r>
            <a:r>
              <a:rPr lang="en-US" sz="3200" dirty="0"/>
              <a:t> , </a:t>
            </a:r>
            <a:r>
              <a:rPr lang="en-US" sz="3200" b="1" dirty="0" err="1">
                <a:hlinkClick r:id="rId5"/>
              </a:rPr>
              <a:t>xRemoteDesktopSessionHost</a:t>
            </a:r>
            <a:r>
              <a:rPr lang="en-US" sz="3200" dirty="0"/>
              <a:t> + more</a:t>
            </a:r>
          </a:p>
          <a:p>
            <a:r>
              <a:rPr lang="en-US" sz="3200" dirty="0"/>
              <a:t>Support a central configuration server </a:t>
            </a:r>
          </a:p>
        </p:txBody>
      </p:sp>
      <p:graphicFrame>
        <p:nvGraphicFramePr>
          <p:cNvPr id="4"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178256465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274639"/>
            <a:ext cx="7620000" cy="1143000"/>
          </a:xfrm>
        </p:spPr>
        <p:txBody>
          <a:bodyPr/>
          <a:lstStyle/>
          <a:p>
            <a:pPr algn="ctr"/>
            <a:r>
              <a:rPr lang="en-US" dirty="0"/>
              <a:t>PowerShell DSC example	</a:t>
            </a:r>
          </a:p>
        </p:txBody>
      </p:sp>
      <p:sp>
        <p:nvSpPr>
          <p:cNvPr id="4" name="Slide Number Placeholder 3"/>
          <p:cNvSpPr>
            <a:spLocks noGrp="1"/>
          </p:cNvSpPr>
          <p:nvPr>
            <p:ph type="sldNum" sz="quarter" idx="12"/>
          </p:nvPr>
        </p:nvSpPr>
        <p:spPr/>
        <p:txBody>
          <a:bodyPr/>
          <a:lstStyle/>
          <a:p>
            <a:fld id="{1F81AB59-2942-47F2-9FAA-FA9F04DC85A9}" type="slidenum">
              <a:rPr lang="en-US" smtClean="0"/>
              <a:t>41</a:t>
            </a:fld>
            <a:endParaRPr lang="en-US"/>
          </a:p>
        </p:txBody>
      </p:sp>
      <p:pic>
        <p:nvPicPr>
          <p:cNvPr id="5" name="Picture 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1676399"/>
            <a:ext cx="9144000" cy="3868369"/>
          </a:xfrm>
          <a:prstGeom prst="rect">
            <a:avLst/>
          </a:prstGeom>
        </p:spPr>
      </p:pic>
      <p:graphicFrame>
        <p:nvGraphicFramePr>
          <p:cNvPr id="6"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511434273"/>
      </p:ext>
    </p:extLst>
  </p:cSld>
  <p:clrMapOvr>
    <a:masterClrMapping/>
  </p:clrMapOvr>
  <p:transition spd="slow">
    <p:wip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PowerShell DSC vs PowerShell</a:t>
            </a:r>
          </a:p>
        </p:txBody>
      </p:sp>
      <p:sp>
        <p:nvSpPr>
          <p:cNvPr id="3" name="Content Placeholder 2"/>
          <p:cNvSpPr>
            <a:spLocks noGrp="1"/>
          </p:cNvSpPr>
          <p:nvPr>
            <p:ph sz="half" idx="1"/>
          </p:nvPr>
        </p:nvSpPr>
        <p:spPr/>
        <p:txBody>
          <a:bodyPr>
            <a:normAutofit/>
          </a:bodyPr>
          <a:lstStyle/>
          <a:p>
            <a:pPr marL="36576" indent="0">
              <a:buNone/>
            </a:pPr>
            <a:r>
              <a:rPr lang="de-DE" sz="1200" dirty="0" err="1"/>
              <a:t>WindowsFeature</a:t>
            </a:r>
            <a:r>
              <a:rPr lang="de-DE" sz="1200" dirty="0"/>
              <a:t> Remote-Desktop-Services</a:t>
            </a:r>
          </a:p>
          <a:p>
            <a:pPr marL="36576" indent="0">
              <a:buNone/>
            </a:pPr>
            <a:r>
              <a:rPr lang="de-DE" sz="1200" dirty="0"/>
              <a:t>{</a:t>
            </a:r>
          </a:p>
          <a:p>
            <a:pPr marL="36576" indent="0">
              <a:buNone/>
            </a:pPr>
            <a:r>
              <a:rPr lang="de-DE" sz="1200" dirty="0"/>
              <a:t>      </a:t>
            </a:r>
            <a:r>
              <a:rPr lang="de-DE" sz="1200" dirty="0" err="1"/>
              <a:t>Ensure</a:t>
            </a:r>
            <a:r>
              <a:rPr lang="de-DE" sz="1200" dirty="0"/>
              <a:t> = "</a:t>
            </a:r>
            <a:r>
              <a:rPr lang="de-DE" sz="1200" dirty="0" err="1"/>
              <a:t>Present</a:t>
            </a:r>
            <a:r>
              <a:rPr lang="de-DE" sz="1200" dirty="0"/>
              <a:t>"</a:t>
            </a:r>
          </a:p>
          <a:p>
            <a:pPr marL="36576" indent="0">
              <a:buNone/>
            </a:pPr>
            <a:r>
              <a:rPr lang="de-DE" sz="1200" dirty="0"/>
              <a:t>      Name = "Remote-Desktop-Services"</a:t>
            </a:r>
          </a:p>
          <a:p>
            <a:pPr marL="36576" indent="0">
              <a:buNone/>
            </a:pPr>
            <a:r>
              <a:rPr lang="de-DE" sz="1200" dirty="0"/>
              <a:t>}</a:t>
            </a:r>
          </a:p>
          <a:p>
            <a:pPr marL="36576" indent="0">
              <a:buNone/>
            </a:pPr>
            <a:endParaRPr lang="de-DE" sz="1200" dirty="0"/>
          </a:p>
          <a:p>
            <a:pPr marL="36576" indent="0">
              <a:buNone/>
            </a:pPr>
            <a:endParaRPr lang="de-DE" sz="1200" dirty="0"/>
          </a:p>
          <a:p>
            <a:pPr marL="36576" indent="0">
              <a:buNone/>
            </a:pPr>
            <a:endParaRPr lang="de-DE" sz="1200" dirty="0"/>
          </a:p>
          <a:p>
            <a:pPr marL="36576" indent="0">
              <a:buNone/>
            </a:pPr>
            <a:r>
              <a:rPr lang="de-DE" sz="1200" dirty="0" err="1"/>
              <a:t>xRDSessionCollection</a:t>
            </a:r>
            <a:r>
              <a:rPr lang="de-DE" sz="1200" dirty="0"/>
              <a:t> Collection</a:t>
            </a:r>
          </a:p>
          <a:p>
            <a:pPr marL="36576" indent="0">
              <a:buNone/>
            </a:pPr>
            <a:r>
              <a:rPr lang="de-DE" sz="1200" dirty="0"/>
              <a:t>{</a:t>
            </a:r>
          </a:p>
          <a:p>
            <a:pPr marL="36576" indent="0">
              <a:buNone/>
            </a:pPr>
            <a:r>
              <a:rPr lang="de-DE" sz="1200" dirty="0"/>
              <a:t>      </a:t>
            </a:r>
            <a:r>
              <a:rPr lang="de-DE" sz="1200" dirty="0" err="1"/>
              <a:t>CollectionName</a:t>
            </a:r>
            <a:r>
              <a:rPr lang="de-DE" sz="1200" dirty="0"/>
              <a:t> = $</a:t>
            </a:r>
            <a:r>
              <a:rPr lang="de-DE" sz="1200" dirty="0" err="1"/>
              <a:t>collectionName</a:t>
            </a:r>
            <a:endParaRPr lang="de-DE" sz="1200" dirty="0"/>
          </a:p>
          <a:p>
            <a:pPr marL="36576" indent="0">
              <a:buNone/>
            </a:pPr>
            <a:r>
              <a:rPr lang="de-DE" sz="1200" dirty="0"/>
              <a:t>      </a:t>
            </a:r>
            <a:r>
              <a:rPr lang="de-DE" sz="1200" dirty="0" err="1"/>
              <a:t>CollectionDescription</a:t>
            </a:r>
            <a:r>
              <a:rPr lang="de-DE" sz="1200" dirty="0"/>
              <a:t> = $</a:t>
            </a:r>
            <a:r>
              <a:rPr lang="de-DE" sz="1200" dirty="0" err="1"/>
              <a:t>collectionDescription</a:t>
            </a:r>
            <a:endParaRPr lang="de-DE" sz="1200" dirty="0"/>
          </a:p>
          <a:p>
            <a:pPr marL="36576" indent="0">
              <a:buNone/>
            </a:pPr>
            <a:r>
              <a:rPr lang="de-DE" sz="1200" dirty="0"/>
              <a:t>      </a:t>
            </a:r>
            <a:r>
              <a:rPr lang="de-DE" sz="1200" dirty="0" err="1"/>
              <a:t>SessionHost</a:t>
            </a:r>
            <a:r>
              <a:rPr lang="de-DE" sz="1200" dirty="0"/>
              <a:t> = $</a:t>
            </a:r>
            <a:r>
              <a:rPr lang="de-DE" sz="1200" dirty="0" err="1"/>
              <a:t>localhost</a:t>
            </a:r>
            <a:endParaRPr lang="de-DE" sz="1200" dirty="0"/>
          </a:p>
          <a:p>
            <a:pPr marL="36576" indent="0">
              <a:buNone/>
            </a:pPr>
            <a:r>
              <a:rPr lang="de-DE" sz="1200" dirty="0"/>
              <a:t>      </a:t>
            </a:r>
            <a:r>
              <a:rPr lang="de-DE" sz="1200" dirty="0" err="1"/>
              <a:t>ConnectionBroker</a:t>
            </a:r>
            <a:r>
              <a:rPr lang="de-DE" sz="1200" dirty="0"/>
              <a:t> = $</a:t>
            </a:r>
            <a:r>
              <a:rPr lang="de-DE" sz="1200" dirty="0" err="1"/>
              <a:t>ConnectionBroker</a:t>
            </a:r>
            <a:endParaRPr lang="de-DE" sz="1200" dirty="0"/>
          </a:p>
          <a:p>
            <a:pPr marL="36576" indent="0">
              <a:buNone/>
            </a:pPr>
            <a:r>
              <a:rPr lang="de-DE" sz="1200" dirty="0"/>
              <a:t>}</a:t>
            </a:r>
            <a:endParaRPr lang="en-US" sz="1200" dirty="0"/>
          </a:p>
        </p:txBody>
      </p:sp>
      <p:sp>
        <p:nvSpPr>
          <p:cNvPr id="4" name="Content Placeholder 3"/>
          <p:cNvSpPr>
            <a:spLocks noGrp="1"/>
          </p:cNvSpPr>
          <p:nvPr>
            <p:ph sz="half" idx="2"/>
          </p:nvPr>
        </p:nvSpPr>
        <p:spPr/>
        <p:txBody>
          <a:bodyPr>
            <a:normAutofit/>
          </a:bodyPr>
          <a:lstStyle/>
          <a:p>
            <a:pPr marL="36576" indent="0">
              <a:buNone/>
            </a:pPr>
            <a:r>
              <a:rPr lang="en-US" sz="1200" dirty="0"/>
              <a:t>Install-</a:t>
            </a:r>
            <a:r>
              <a:rPr lang="en-US" sz="1200" dirty="0" err="1"/>
              <a:t>WindowsFeature</a:t>
            </a:r>
            <a:r>
              <a:rPr lang="en-US" sz="1200" dirty="0"/>
              <a:t> Remote-Desktop-Services</a:t>
            </a:r>
          </a:p>
          <a:p>
            <a:pPr marL="36576" indent="0">
              <a:buNone/>
            </a:pPr>
            <a:endParaRPr lang="en-US" sz="1200" dirty="0"/>
          </a:p>
          <a:p>
            <a:pPr marL="36576" indent="0">
              <a:buNone/>
            </a:pPr>
            <a:endParaRPr lang="en-US" sz="1200" dirty="0"/>
          </a:p>
          <a:p>
            <a:pPr marL="36576" indent="0">
              <a:buNone/>
            </a:pPr>
            <a:endParaRPr lang="en-US" sz="1200" dirty="0"/>
          </a:p>
          <a:p>
            <a:pPr marL="36576" indent="0">
              <a:buNone/>
            </a:pPr>
            <a:endParaRPr lang="en-US" sz="1200" dirty="0"/>
          </a:p>
          <a:p>
            <a:pPr marL="36576" indent="0">
              <a:buNone/>
            </a:pPr>
            <a:endParaRPr lang="en-US" sz="1200" dirty="0"/>
          </a:p>
          <a:p>
            <a:pPr marL="36576" indent="0">
              <a:buNone/>
            </a:pPr>
            <a:endParaRPr lang="en-US" sz="1200" dirty="0"/>
          </a:p>
          <a:p>
            <a:pPr marL="36576" indent="0">
              <a:buNone/>
            </a:pPr>
            <a:endParaRPr lang="en-US" sz="1200" dirty="0"/>
          </a:p>
          <a:p>
            <a:pPr marL="36576" indent="0">
              <a:buNone/>
            </a:pPr>
            <a:r>
              <a:rPr lang="en-US" sz="1200" dirty="0"/>
              <a:t>New-</a:t>
            </a:r>
            <a:r>
              <a:rPr lang="en-US" sz="1200" dirty="0" err="1"/>
              <a:t>RDSessionCollection</a:t>
            </a:r>
            <a:r>
              <a:rPr lang="en-US" sz="1200" dirty="0"/>
              <a:t> –</a:t>
            </a:r>
            <a:r>
              <a:rPr lang="en-US" sz="1200" dirty="0" err="1"/>
              <a:t>CollectionName</a:t>
            </a:r>
            <a:r>
              <a:rPr lang="en-US" sz="1200" dirty="0"/>
              <a:t> $</a:t>
            </a:r>
            <a:r>
              <a:rPr lang="en-US" sz="1200" dirty="0" err="1"/>
              <a:t>CollectionName</a:t>
            </a:r>
            <a:r>
              <a:rPr lang="en-US" sz="1200" dirty="0"/>
              <a:t> –</a:t>
            </a:r>
            <a:r>
              <a:rPr lang="en-US" sz="1200" dirty="0" err="1"/>
              <a:t>SessionHost</a:t>
            </a:r>
            <a:r>
              <a:rPr lang="en-US" sz="1200" dirty="0"/>
              <a:t> $localhost –</a:t>
            </a:r>
            <a:r>
              <a:rPr lang="en-US" sz="1200" dirty="0" err="1"/>
              <a:t>CollectionDescription</a:t>
            </a:r>
            <a:r>
              <a:rPr lang="en-US" sz="1200" dirty="0"/>
              <a:t> “This Collection is for Desktop Sessions” –</a:t>
            </a:r>
            <a:r>
              <a:rPr lang="en-US" sz="1200" dirty="0" err="1"/>
              <a:t>ConnectionBroker</a:t>
            </a:r>
            <a:r>
              <a:rPr lang="en-US" sz="1200" dirty="0"/>
              <a:t> $</a:t>
            </a:r>
            <a:r>
              <a:rPr lang="en-US" sz="1200" dirty="0" err="1"/>
              <a:t>ConnectionBroker</a:t>
            </a:r>
            <a:endParaRPr lang="en-US" sz="1200" dirty="0"/>
          </a:p>
        </p:txBody>
      </p:sp>
      <p:graphicFrame>
        <p:nvGraphicFramePr>
          <p:cNvPr id="5"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02147978"/>
      </p:ext>
    </p:extLst>
  </p:cSld>
  <p:clrMapOvr>
    <a:masterClrMapping/>
  </p:clrMapOvr>
  <p:transition spd="slow">
    <p:wip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Can be Automated</a:t>
            </a:r>
          </a:p>
        </p:txBody>
      </p:sp>
      <p:sp>
        <p:nvSpPr>
          <p:cNvPr id="3" name="Content Placeholder 2"/>
          <p:cNvSpPr>
            <a:spLocks noGrp="1"/>
          </p:cNvSpPr>
          <p:nvPr>
            <p:ph idx="1"/>
          </p:nvPr>
        </p:nvSpPr>
        <p:spPr/>
        <p:txBody>
          <a:bodyPr>
            <a:normAutofit lnSpcReduction="10000"/>
          </a:bodyPr>
          <a:lstStyle/>
          <a:p>
            <a:pPr marL="36576" indent="0">
              <a:lnSpc>
                <a:spcPct val="150000"/>
              </a:lnSpc>
              <a:buNone/>
            </a:pPr>
            <a:r>
              <a:rPr lang="en-US" dirty="0">
                <a:solidFill>
                  <a:srgbClr val="FFC000"/>
                </a:solidFill>
              </a:rPr>
              <a:t>AWS Architecture</a:t>
            </a:r>
          </a:p>
          <a:p>
            <a:pPr marL="36576" indent="0">
              <a:lnSpc>
                <a:spcPct val="150000"/>
              </a:lnSpc>
              <a:buNone/>
            </a:pPr>
            <a:r>
              <a:rPr lang="en-US" dirty="0">
                <a:solidFill>
                  <a:srgbClr val="00B0F0"/>
                </a:solidFill>
              </a:rPr>
              <a:t>			Windows configuration </a:t>
            </a:r>
          </a:p>
          <a:p>
            <a:pPr marL="36576" indent="0">
              <a:lnSpc>
                <a:spcPct val="150000"/>
              </a:lnSpc>
              <a:buNone/>
            </a:pPr>
            <a:r>
              <a:rPr lang="en-US" dirty="0">
                <a:solidFill>
                  <a:srgbClr val="E50BC6"/>
                </a:solidFill>
              </a:rPr>
              <a:t>		System Deployment</a:t>
            </a:r>
          </a:p>
          <a:p>
            <a:pPr marL="36576" indent="0">
              <a:lnSpc>
                <a:spcPct val="150000"/>
              </a:lnSpc>
              <a:buNone/>
            </a:pPr>
            <a:r>
              <a:rPr lang="en-US" dirty="0"/>
              <a:t>User Provisioning</a:t>
            </a:r>
          </a:p>
          <a:p>
            <a:pPr marL="36576" indent="0">
              <a:lnSpc>
                <a:spcPct val="150000"/>
              </a:lnSpc>
              <a:buNone/>
            </a:pPr>
            <a:r>
              <a:rPr lang="en-US" dirty="0">
                <a:solidFill>
                  <a:srgbClr val="00FF99"/>
                </a:solidFill>
              </a:rPr>
              <a:t>			Application Installation</a:t>
            </a:r>
          </a:p>
          <a:p>
            <a:pPr marL="36576" indent="0">
              <a:lnSpc>
                <a:spcPct val="150000"/>
              </a:lnSpc>
              <a:buNone/>
            </a:pPr>
            <a:r>
              <a:rPr lang="en-US" dirty="0">
                <a:solidFill>
                  <a:srgbClr val="FF0000"/>
                </a:solidFill>
              </a:rPr>
              <a:t>	Health Monitoring and Alerting </a:t>
            </a:r>
          </a:p>
          <a:p>
            <a:pPr>
              <a:lnSpc>
                <a:spcPct val="150000"/>
              </a:lnSpc>
            </a:pPr>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9731458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PowerShell Spotlight: Monitoring</a:t>
            </a:r>
          </a:p>
        </p:txBody>
      </p:sp>
      <p:sp>
        <p:nvSpPr>
          <p:cNvPr id="3" name="Content Placeholder 2"/>
          <p:cNvSpPr>
            <a:spLocks noGrp="1"/>
          </p:cNvSpPr>
          <p:nvPr>
            <p:ph idx="1"/>
          </p:nvPr>
        </p:nvSpPr>
        <p:spPr>
          <a:xfrm>
            <a:off x="457200" y="1600201"/>
            <a:ext cx="8153400" cy="4525963"/>
          </a:xfrm>
        </p:spPr>
        <p:txBody>
          <a:bodyPr/>
          <a:lstStyle/>
          <a:p>
            <a:r>
              <a:rPr lang="en-US" dirty="0"/>
              <a:t>Sample PowerShell script to monitor the system’s health</a:t>
            </a:r>
          </a:p>
          <a:p>
            <a:r>
              <a:rPr lang="en-US" dirty="0"/>
              <a:t>Update windows event log for monitoring tools</a:t>
            </a:r>
          </a:p>
          <a:p>
            <a:r>
              <a:rPr lang="en-US" dirty="0"/>
              <a:t>Send an email to the Admin when needed</a:t>
            </a:r>
          </a:p>
          <a:p>
            <a:r>
              <a:rPr lang="en-US" dirty="0"/>
              <a:t>Link – </a:t>
            </a:r>
            <a:r>
              <a:rPr lang="en-US" dirty="0">
                <a:hlinkClick r:id="rId3"/>
              </a:rPr>
              <a:t>Monitor Script</a:t>
            </a:r>
            <a:endParaRPr lang="en-US" dirty="0"/>
          </a:p>
          <a:p>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71783417"/>
      </p:ext>
    </p:extLst>
  </p:cSld>
  <p:clrMapOvr>
    <a:masterClrMapping/>
  </p:clrMapOvr>
  <p:transition spd="slow">
    <p:wip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PowerShell Spotlight: Publishing</a:t>
            </a:r>
          </a:p>
        </p:txBody>
      </p:sp>
      <p:sp>
        <p:nvSpPr>
          <p:cNvPr id="3" name="Content Placeholder 2"/>
          <p:cNvSpPr>
            <a:spLocks noGrp="1"/>
          </p:cNvSpPr>
          <p:nvPr>
            <p:ph idx="1"/>
          </p:nvPr>
        </p:nvSpPr>
        <p:spPr/>
        <p:txBody>
          <a:bodyPr/>
          <a:lstStyle/>
          <a:p>
            <a:r>
              <a:rPr lang="en-US" dirty="0"/>
              <a:t>Sample PowerShell script to install applications using </a:t>
            </a:r>
            <a:r>
              <a:rPr lang="en-US" dirty="0" err="1"/>
              <a:t>Choclotey</a:t>
            </a:r>
            <a:endParaRPr lang="en-US" dirty="0"/>
          </a:p>
          <a:p>
            <a:r>
              <a:rPr lang="en-US" dirty="0"/>
              <a:t>Publish the installed apps to the RDCB Collection</a:t>
            </a:r>
          </a:p>
          <a:p>
            <a:r>
              <a:rPr lang="en-US" dirty="0"/>
              <a:t>Link – </a:t>
            </a:r>
            <a:r>
              <a:rPr lang="en-US" dirty="0">
                <a:hlinkClick r:id="rId3" invalidUrl="https://github.com/EricomSoftwareLtd/BriForum2016/blob/master/PowerShell/RDS Deployment/InstallAndPublish.ps1"/>
              </a:rPr>
              <a:t>Install and Publish Script</a:t>
            </a:r>
            <a:endParaRPr lang="en-US" dirty="0"/>
          </a:p>
          <a:p>
            <a:endParaRPr lang="en-US" dirty="0"/>
          </a:p>
        </p:txBody>
      </p:sp>
      <p:graphicFrame>
        <p:nvGraphicFramePr>
          <p:cNvPr id="4" name="Content Placeholder 4"/>
          <p:cNvGraphicFramePr>
            <a:graphicFrameLocks/>
          </p:cNvGraphicFramePr>
          <p:nvPr>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184189396"/>
      </p:ext>
    </p:extLst>
  </p:cSld>
  <p:clrMapOvr>
    <a:masterClrMapping/>
  </p:clrMapOvr>
  <p:transition spd="slow">
    <p:wip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PowerShell Spotlight: Deployment</a:t>
            </a:r>
          </a:p>
        </p:txBody>
      </p:sp>
      <p:sp>
        <p:nvSpPr>
          <p:cNvPr id="3" name="Content Placeholder 2"/>
          <p:cNvSpPr>
            <a:spLocks noGrp="1"/>
          </p:cNvSpPr>
          <p:nvPr>
            <p:ph idx="1"/>
          </p:nvPr>
        </p:nvSpPr>
        <p:spPr/>
        <p:txBody>
          <a:bodyPr>
            <a:normAutofit fontScale="92500"/>
          </a:bodyPr>
          <a:lstStyle/>
          <a:p>
            <a:r>
              <a:rPr lang="en-US" dirty="0"/>
              <a:t>PowerShell script to build an Session Host</a:t>
            </a:r>
          </a:p>
          <a:p>
            <a:pPr lvl="1"/>
            <a:r>
              <a:rPr lang="en-US" dirty="0"/>
              <a:t>Windows configurations and checkup</a:t>
            </a:r>
          </a:p>
          <a:p>
            <a:pPr lvl="1"/>
            <a:r>
              <a:rPr lang="en-US" dirty="0"/>
              <a:t>Add the Host to the Connection broker</a:t>
            </a:r>
          </a:p>
          <a:p>
            <a:pPr lvl="1"/>
            <a:r>
              <a:rPr lang="en-US" dirty="0"/>
              <a:t>Install applications and publish them</a:t>
            </a:r>
          </a:p>
          <a:p>
            <a:r>
              <a:rPr lang="en-US" dirty="0"/>
              <a:t>Updating windows event log for status, allowing 3</a:t>
            </a:r>
            <a:r>
              <a:rPr lang="en-US" baseline="30000" dirty="0"/>
              <a:t>rd</a:t>
            </a:r>
            <a:r>
              <a:rPr lang="en-US" dirty="0"/>
              <a:t> party monitoring tools to monitor the system</a:t>
            </a:r>
          </a:p>
          <a:p>
            <a:r>
              <a:rPr lang="en-US" dirty="0"/>
              <a:t>Sends a mail with info on severe errors </a:t>
            </a:r>
          </a:p>
          <a:p>
            <a:r>
              <a:rPr lang="en-US" dirty="0"/>
              <a:t>Link - </a:t>
            </a:r>
            <a:r>
              <a:rPr lang="en-US" dirty="0">
                <a:hlinkClick r:id="rId3" invalidUrl="https://github.com/EricomSoftwareLtd/BriForum2016/blob/master/PowerShell/RDS Deployment/AWSRemoteDesktopSessionHost.ps1"/>
              </a:rPr>
              <a:t>PowerShell script</a:t>
            </a:r>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038826304"/>
      </p:ext>
    </p:extLst>
  </p:cSld>
  <p:clrMapOvr>
    <a:masterClrMapping/>
  </p:clrMapOvr>
  <p:transition spd="slow">
    <p:wip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PS DSC Spotlight: Deployment</a:t>
            </a:r>
          </a:p>
        </p:txBody>
      </p:sp>
      <p:sp>
        <p:nvSpPr>
          <p:cNvPr id="3" name="Content Placeholder 2"/>
          <p:cNvSpPr>
            <a:spLocks noGrp="1"/>
          </p:cNvSpPr>
          <p:nvPr>
            <p:ph idx="1"/>
          </p:nvPr>
        </p:nvSpPr>
        <p:spPr>
          <a:xfrm>
            <a:off x="457200" y="1600201"/>
            <a:ext cx="8305800" cy="4525963"/>
          </a:xfrm>
        </p:spPr>
        <p:txBody>
          <a:bodyPr/>
          <a:lstStyle/>
          <a:p>
            <a:r>
              <a:rPr lang="en-US" dirty="0"/>
              <a:t>Build a deployment using PowerShell DSC</a:t>
            </a:r>
            <a:br>
              <a:rPr lang="en-US" dirty="0"/>
            </a:br>
            <a:endParaRPr lang="en-US" dirty="0"/>
          </a:p>
          <a:p>
            <a:r>
              <a:rPr lang="en-US" dirty="0"/>
              <a:t>Link - </a:t>
            </a:r>
            <a:r>
              <a:rPr lang="en-US" dirty="0">
                <a:hlinkClick r:id="rId3" invalidUrl="https://github.com/EricomSoftwareLtd/BriForum2016/blob/master/PowerShell/RDS Deployment/RDSDSC.ps1"/>
              </a:rPr>
              <a:t>DSC configuration </a:t>
            </a:r>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998331084"/>
      </p:ext>
    </p:extLst>
  </p:cSld>
  <p:clrMapOvr>
    <a:masterClrMapping/>
  </p:clrMapOvr>
  <p:transition spd="slow">
    <p:wipe/>
  </p:transition>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Spotlight: Manage AWS w/ PS</a:t>
            </a:r>
          </a:p>
        </p:txBody>
      </p:sp>
      <p:sp>
        <p:nvSpPr>
          <p:cNvPr id="3" name="Content Placeholder 2"/>
          <p:cNvSpPr>
            <a:spLocks noGrp="1"/>
          </p:cNvSpPr>
          <p:nvPr>
            <p:ph idx="1"/>
          </p:nvPr>
        </p:nvSpPr>
        <p:spPr/>
        <p:txBody>
          <a:bodyPr>
            <a:normAutofit fontScale="92500" lnSpcReduction="10000"/>
          </a:bodyPr>
          <a:lstStyle/>
          <a:p>
            <a:r>
              <a:rPr lang="en-US" dirty="0"/>
              <a:t>PowerShell Script to launch and remotely connect to an EC2 Instance</a:t>
            </a:r>
          </a:p>
          <a:p>
            <a:r>
              <a:rPr lang="en-US" dirty="0"/>
              <a:t>Launch an instance </a:t>
            </a:r>
          </a:p>
          <a:p>
            <a:r>
              <a:rPr lang="en-US" dirty="0"/>
              <a:t>Set the firewall rules</a:t>
            </a:r>
          </a:p>
          <a:p>
            <a:r>
              <a:rPr lang="en-US" dirty="0"/>
              <a:t>Create key pairs</a:t>
            </a:r>
          </a:p>
          <a:p>
            <a:r>
              <a:rPr lang="en-US" dirty="0"/>
              <a:t>Enables PS remoting </a:t>
            </a:r>
          </a:p>
          <a:p>
            <a:r>
              <a:rPr lang="en-US" dirty="0"/>
              <a:t>Connect to the instance remotely and finally terminate it </a:t>
            </a:r>
          </a:p>
          <a:p>
            <a:r>
              <a:rPr lang="en-US" dirty="0"/>
              <a:t>Link – </a:t>
            </a:r>
            <a:r>
              <a:rPr lang="en-US" dirty="0">
                <a:hlinkClick r:id="rId3"/>
              </a:rPr>
              <a:t>PowerShell Script to launch and remotely connect to an EC2 Instance</a:t>
            </a:r>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102371596"/>
      </p:ext>
    </p:extLst>
  </p:cSld>
  <p:clrMapOvr>
    <a:masterClrMapping/>
  </p:clrMapOvr>
  <p:transition spd="slow">
    <p:wipe/>
  </p:transition>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Chocolatey</a:t>
            </a:r>
            <a:r>
              <a:rPr lang="en-US" dirty="0"/>
              <a:t> </a:t>
            </a:r>
          </a:p>
        </p:txBody>
      </p:sp>
      <p:sp>
        <p:nvSpPr>
          <p:cNvPr id="3" name="Content Placeholder 2"/>
          <p:cNvSpPr>
            <a:spLocks noGrp="1"/>
          </p:cNvSpPr>
          <p:nvPr>
            <p:ph idx="1"/>
          </p:nvPr>
        </p:nvSpPr>
        <p:spPr/>
        <p:txBody>
          <a:bodyPr/>
          <a:lstStyle/>
          <a:p>
            <a:r>
              <a:rPr lang="en-US" dirty="0"/>
              <a:t>Windows Package Manager</a:t>
            </a:r>
          </a:p>
          <a:p>
            <a:r>
              <a:rPr lang="en-US" dirty="0"/>
              <a:t>Simple tool to deploy applications </a:t>
            </a:r>
          </a:p>
          <a:p>
            <a:r>
              <a:rPr lang="en-US" dirty="0"/>
              <a:t>More then 4000 Applications</a:t>
            </a:r>
          </a:p>
          <a:p>
            <a:r>
              <a:rPr lang="en-US" dirty="0"/>
              <a:t>Easy to use 	</a:t>
            </a:r>
          </a:p>
          <a:p>
            <a:pPr lvl="1"/>
            <a:r>
              <a:rPr lang="en-US" dirty="0" err="1"/>
              <a:t>choco</a:t>
            </a:r>
            <a:r>
              <a:rPr lang="en-US" dirty="0"/>
              <a:t> install office365homepremium</a:t>
            </a:r>
          </a:p>
          <a:p>
            <a:pPr lvl="1"/>
            <a:r>
              <a:rPr lang="en-US" dirty="0" err="1"/>
              <a:t>choco</a:t>
            </a:r>
            <a:r>
              <a:rPr lang="en-US" dirty="0"/>
              <a:t> upgrade </a:t>
            </a:r>
            <a:r>
              <a:rPr lang="en-US" dirty="0" err="1"/>
              <a:t>notepadplusplus</a:t>
            </a:r>
            <a:endParaRPr lang="en-US" dirty="0"/>
          </a:p>
          <a:p>
            <a:pPr lvl="1"/>
            <a:endParaRPr lang="en-US" dirty="0"/>
          </a:p>
          <a:p>
            <a:r>
              <a:rPr lang="en-US" dirty="0"/>
              <a:t>Link - </a:t>
            </a:r>
            <a:r>
              <a:rPr lang="en-US" dirty="0">
                <a:hlinkClick r:id="rId2"/>
              </a:rPr>
              <a:t>Chocolatey </a:t>
            </a:r>
            <a:endParaRPr lang="en-US" dirty="0"/>
          </a:p>
        </p:txBody>
      </p:sp>
      <p:pic>
        <p:nvPicPr>
          <p:cNvPr id="6" name="Picture 5"/>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715000" y="228601"/>
            <a:ext cx="3048409" cy="2743200"/>
          </a:xfrm>
          <a:prstGeom prst="rect">
            <a:avLst/>
          </a:prstGeom>
        </p:spPr>
      </p:pic>
    </p:spTree>
    <p:extLst>
      <p:ext uri="{BB962C8B-B14F-4D97-AF65-F5344CB8AC3E}">
        <p14:creationId xmlns:p14="http://schemas.microsoft.com/office/powerpoint/2010/main" val="320131158"/>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380999"/>
            <a:ext cx="7924800" cy="457201"/>
          </a:xfrm>
        </p:spPr>
        <p:txBody>
          <a:bodyPr>
            <a:normAutofit fontScale="90000"/>
          </a:bodyPr>
          <a:lstStyle/>
          <a:p>
            <a:r>
              <a:rPr lang="en-US" b="1" dirty="0">
                <a:solidFill>
                  <a:srgbClr val="00B0F0"/>
                </a:solidFill>
                <a:latin typeface="Calibri" panose="020F0502020204030204" pitchFamily="34" charset="0"/>
              </a:rPr>
              <a:t>Why Cloud?</a:t>
            </a:r>
          </a:p>
        </p:txBody>
      </p:sp>
      <p:sp>
        <p:nvSpPr>
          <p:cNvPr id="3" name="Content Placeholder 2"/>
          <p:cNvSpPr>
            <a:spLocks noGrp="1"/>
          </p:cNvSpPr>
          <p:nvPr>
            <p:ph idx="1"/>
          </p:nvPr>
        </p:nvSpPr>
        <p:spPr>
          <a:xfrm>
            <a:off x="76200" y="838200"/>
            <a:ext cx="8915400" cy="5867399"/>
          </a:xfrm>
        </p:spPr>
        <p:txBody>
          <a:bodyPr>
            <a:normAutofit/>
          </a:bodyPr>
          <a:lstStyle/>
          <a:p>
            <a:pPr marL="36576" indent="0">
              <a:buNone/>
            </a:pPr>
            <a:r>
              <a:rPr lang="en-US" b="1" dirty="0">
                <a:solidFill>
                  <a:srgbClr val="00B050"/>
                </a:solidFill>
              </a:rPr>
              <a:t>					Cost Agility</a:t>
            </a:r>
          </a:p>
          <a:p>
            <a:pPr marL="36576" indent="0">
              <a:buNone/>
            </a:pPr>
            <a:r>
              <a:rPr lang="en-US" sz="3200" dirty="0"/>
              <a:t>Diverse Ecosystem of Services</a:t>
            </a:r>
          </a:p>
          <a:p>
            <a:pPr marL="36576" indent="0">
              <a:buNone/>
            </a:pPr>
            <a:endParaRPr lang="en-US" sz="3200" dirty="0"/>
          </a:p>
          <a:p>
            <a:pPr marL="36576" indent="0">
              <a:buNone/>
            </a:pPr>
            <a:r>
              <a:rPr lang="en-US" sz="3200" dirty="0"/>
              <a:t>    </a:t>
            </a:r>
            <a:r>
              <a:rPr lang="en-US" sz="3200" dirty="0">
                <a:solidFill>
                  <a:srgbClr val="FFFF00"/>
                </a:solidFill>
              </a:rPr>
              <a:t>Meets many compliance standards</a:t>
            </a:r>
          </a:p>
          <a:p>
            <a:pPr marL="448056" lvl="1" indent="0">
              <a:buNone/>
            </a:pPr>
            <a:r>
              <a:rPr lang="en-US" sz="2200" dirty="0">
                <a:hlinkClick r:id="rId3"/>
              </a:rPr>
              <a:t>https://aws.amazon.com/compliance/</a:t>
            </a:r>
            <a:endParaRPr lang="en-US" sz="2200" dirty="0"/>
          </a:p>
          <a:p>
            <a:pPr marL="36576" indent="0">
              <a:buNone/>
            </a:pPr>
            <a:endParaRPr lang="en-US" dirty="0"/>
          </a:p>
          <a:p>
            <a:pPr marL="36576" indent="0">
              <a:buNone/>
            </a:pPr>
            <a:r>
              <a:rPr lang="en-US" b="1" dirty="0">
                <a:solidFill>
                  <a:srgbClr val="E50BC6"/>
                </a:solidFill>
              </a:rPr>
              <a:t>	Instant Scalability and High Availability</a:t>
            </a:r>
          </a:p>
          <a:p>
            <a:pPr marL="36576" indent="0">
              <a:buNone/>
            </a:pPr>
            <a:endParaRPr lang="en-US" dirty="0"/>
          </a:p>
          <a:p>
            <a:pPr marL="36576" indent="0">
              <a:buNone/>
            </a:pPr>
            <a:r>
              <a:rPr lang="en-US" sz="3200" dirty="0"/>
              <a:t>Focus on your business </a:t>
            </a:r>
          </a:p>
          <a:p>
            <a:pPr marL="36576" indent="0">
              <a:buNone/>
            </a:pPr>
            <a:r>
              <a:rPr lang="en-US" sz="3200" dirty="0"/>
              <a:t>	…and let PROS deal with infrastructure</a:t>
            </a:r>
          </a:p>
          <a:p>
            <a:endParaRPr lang="en-US" sz="3200" dirty="0"/>
          </a:p>
          <a:p>
            <a:endParaRPr lang="en-US" dirty="0"/>
          </a:p>
          <a:p>
            <a:endParaRPr lang="en-US" dirty="0"/>
          </a:p>
        </p:txBody>
      </p:sp>
      <p:graphicFrame>
        <p:nvGraphicFramePr>
          <p:cNvPr id="11" name="Content Placeholder 4"/>
          <p:cNvGraphicFramePr>
            <a:graphicFrameLocks/>
          </p:cNvGraphicFramePr>
          <p:nvPr>
            <p:extLst>
              <p:ext uri="{D42A27DB-BD31-4B8C-83A1-F6EECF244321}">
                <p14:modId xmlns:p14="http://schemas.microsoft.com/office/powerpoint/2010/main" val="318934946"/>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04320836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2"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 calcmode="lin" valueType="num">
                                      <p:cBhvr additive="base">
                                        <p:cTn id="29" dur="500" fill="hold"/>
                                        <p:tgtEl>
                                          <p:spTgt spid="3">
                                            <p:txEl>
                                              <p:pRg st="6" end="6"/>
                                            </p:txEl>
                                          </p:spTgt>
                                        </p:tgtEl>
                                        <p:attrNameLst>
                                          <p:attrName>ppt_x</p:attrName>
                                        </p:attrNameLst>
                                      </p:cBhvr>
                                      <p:tavLst>
                                        <p:tav tm="0">
                                          <p:val>
                                            <p:strVal val="1+#ppt_w/2"/>
                                          </p:val>
                                        </p:tav>
                                        <p:tav tm="100000">
                                          <p:val>
                                            <p:strVal val="#ppt_x"/>
                                          </p:val>
                                        </p:tav>
                                      </p:tavLst>
                                    </p:anim>
                                    <p:anim calcmode="lin" valueType="num">
                                      <p:cBhvr additive="base">
                                        <p:cTn id="30" dur="500" fill="hold"/>
                                        <p:tgtEl>
                                          <p:spTgt spid="3">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2"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 calcmode="lin" valueType="num">
                                      <p:cBhvr additive="base">
                                        <p:cTn id="35" dur="500" fill="hold"/>
                                        <p:tgtEl>
                                          <p:spTgt spid="3">
                                            <p:txEl>
                                              <p:pRg st="8" end="8"/>
                                            </p:txEl>
                                          </p:spTgt>
                                        </p:tgtEl>
                                        <p:attrNameLst>
                                          <p:attrName>ppt_x</p:attrName>
                                        </p:attrNameLst>
                                      </p:cBhvr>
                                      <p:tavLst>
                                        <p:tav tm="0">
                                          <p:val>
                                            <p:strVal val="1+#ppt_w/2"/>
                                          </p:val>
                                        </p:tav>
                                        <p:tav tm="100000">
                                          <p:val>
                                            <p:strVal val="#ppt_x"/>
                                          </p:val>
                                        </p:tav>
                                      </p:tavLst>
                                    </p:anim>
                                    <p:anim calcmode="lin" valueType="num">
                                      <p:cBhvr additive="base">
                                        <p:cTn id="36" dur="500" fill="hold"/>
                                        <p:tgtEl>
                                          <p:spTgt spid="3">
                                            <p:txEl>
                                              <p:pRg st="8" end="8"/>
                                            </p:txEl>
                                          </p:spTgt>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2" fill="hold" grpId="0" nodeType="clickEffect">
                                  <p:stCondLst>
                                    <p:cond delay="0"/>
                                  </p:stCondLst>
                                  <p:childTnLst>
                                    <p:set>
                                      <p:cBhvr>
                                        <p:cTn id="40" dur="1" fill="hold">
                                          <p:stCondLst>
                                            <p:cond delay="0"/>
                                          </p:stCondLst>
                                        </p:cTn>
                                        <p:tgtEl>
                                          <p:spTgt spid="3">
                                            <p:txEl>
                                              <p:pRg st="9" end="9"/>
                                            </p:txEl>
                                          </p:spTgt>
                                        </p:tgtEl>
                                        <p:attrNameLst>
                                          <p:attrName>style.visibility</p:attrName>
                                        </p:attrNameLst>
                                      </p:cBhvr>
                                      <p:to>
                                        <p:strVal val="visible"/>
                                      </p:to>
                                    </p:set>
                                    <p:anim calcmode="lin" valueType="num">
                                      <p:cBhvr additive="base">
                                        <p:cTn id="41" dur="500" fill="hold"/>
                                        <p:tgtEl>
                                          <p:spTgt spid="3">
                                            <p:txEl>
                                              <p:pRg st="9" end="9"/>
                                            </p:txEl>
                                          </p:spTgt>
                                        </p:tgtEl>
                                        <p:attrNameLst>
                                          <p:attrName>ppt_x</p:attrName>
                                        </p:attrNameLst>
                                      </p:cBhvr>
                                      <p:tavLst>
                                        <p:tav tm="0">
                                          <p:val>
                                            <p:strVal val="1+#ppt_w/2"/>
                                          </p:val>
                                        </p:tav>
                                        <p:tav tm="100000">
                                          <p:val>
                                            <p:strVal val="#ppt_x"/>
                                          </p:val>
                                        </p:tav>
                                      </p:tavLst>
                                    </p:anim>
                                    <p:anim calcmode="lin" valueType="num">
                                      <p:cBhvr additive="base">
                                        <p:cTn id="42" dur="500" fill="hold"/>
                                        <p:tgtEl>
                                          <p:spTgt spid="3">
                                            <p:txEl>
                                              <p:pRg st="9" end="9"/>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Lessons Learned (Cloud)</a:t>
            </a:r>
          </a:p>
        </p:txBody>
      </p:sp>
      <p:sp>
        <p:nvSpPr>
          <p:cNvPr id="3" name="Content Placeholder 2"/>
          <p:cNvSpPr>
            <a:spLocks noGrp="1"/>
          </p:cNvSpPr>
          <p:nvPr>
            <p:ph idx="1"/>
          </p:nvPr>
        </p:nvSpPr>
        <p:spPr>
          <a:ln>
            <a:noFill/>
          </a:ln>
        </p:spPr>
        <p:txBody>
          <a:bodyPr>
            <a:noAutofit/>
          </a:bodyPr>
          <a:lstStyle/>
          <a:p>
            <a:pPr>
              <a:lnSpc>
                <a:spcPct val="150000"/>
              </a:lnSpc>
            </a:pPr>
            <a:r>
              <a:rPr lang="en-US" sz="2800" dirty="0">
                <a:latin typeface="+mn-lt"/>
              </a:rPr>
              <a:t>The cloud provides a </a:t>
            </a:r>
            <a:r>
              <a:rPr lang="en-US" sz="2800" b="1" dirty="0">
                <a:solidFill>
                  <a:srgbClr val="00B0F0"/>
                </a:solidFill>
              </a:rPr>
              <a:t>agile and elastic platform </a:t>
            </a:r>
            <a:r>
              <a:rPr lang="en-US" sz="2800" dirty="0">
                <a:latin typeface="+mn-lt"/>
              </a:rPr>
              <a:t>to run RDCB workloads</a:t>
            </a:r>
          </a:p>
          <a:p>
            <a:pPr>
              <a:lnSpc>
                <a:spcPct val="150000"/>
              </a:lnSpc>
            </a:pPr>
            <a:r>
              <a:rPr lang="en-US" sz="2800" dirty="0">
                <a:latin typeface="+mn-lt"/>
              </a:rPr>
              <a:t>Be aware that configuration of subnets, security, and other cloud components may be different, but </a:t>
            </a:r>
            <a:r>
              <a:rPr lang="en-US" sz="2800" b="1" dirty="0">
                <a:solidFill>
                  <a:srgbClr val="00B050"/>
                </a:solidFill>
                <a:latin typeface="+mn-lt"/>
              </a:rPr>
              <a:t>feel familiar</a:t>
            </a:r>
          </a:p>
          <a:p>
            <a:pPr>
              <a:lnSpc>
                <a:spcPct val="150000"/>
              </a:lnSpc>
            </a:pPr>
            <a:r>
              <a:rPr lang="en-US" sz="2800" b="1" dirty="0">
                <a:solidFill>
                  <a:srgbClr val="FFC000"/>
                </a:solidFill>
              </a:rPr>
              <a:t>Automation</a:t>
            </a:r>
            <a:r>
              <a:rPr lang="en-US" sz="2800" dirty="0"/>
              <a:t> can make your life happy</a:t>
            </a:r>
            <a:endParaRPr lang="en-US" sz="2800" dirty="0">
              <a:latin typeface="+mn-lt"/>
            </a:endParaRPr>
          </a:p>
          <a:p>
            <a:pPr>
              <a:lnSpc>
                <a:spcPct val="150000"/>
              </a:lnSpc>
            </a:pPr>
            <a:endParaRPr lang="en-US" sz="2400" dirty="0">
              <a:solidFill>
                <a:srgbClr val="FF0000"/>
              </a:solidFill>
              <a:latin typeface="+mn-lt"/>
            </a:endParaRPr>
          </a:p>
        </p:txBody>
      </p:sp>
      <p:graphicFrame>
        <p:nvGraphicFramePr>
          <p:cNvPr id="4" name="Content Placeholder 4"/>
          <p:cNvGraphicFramePr>
            <a:graphicFrameLocks/>
          </p:cNvGraphicFramePr>
          <p:nvPr>
            <p:extLst>
              <p:ext uri="{D42A27DB-BD31-4B8C-83A1-F6EECF244321}">
                <p14:modId xmlns:p14="http://schemas.microsoft.com/office/powerpoint/2010/main" val="1608640692"/>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4020910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Lessons Learned (RDCB)</a:t>
            </a:r>
          </a:p>
        </p:txBody>
      </p:sp>
      <p:sp>
        <p:nvSpPr>
          <p:cNvPr id="3" name="Content Placeholder 2"/>
          <p:cNvSpPr>
            <a:spLocks noGrp="1"/>
          </p:cNvSpPr>
          <p:nvPr>
            <p:ph idx="1"/>
          </p:nvPr>
        </p:nvSpPr>
        <p:spPr>
          <a:xfrm>
            <a:off x="457200" y="1600201"/>
            <a:ext cx="7772400" cy="4525963"/>
          </a:xfrm>
        </p:spPr>
        <p:txBody>
          <a:bodyPr>
            <a:normAutofit fontScale="92500" lnSpcReduction="10000"/>
          </a:bodyPr>
          <a:lstStyle/>
          <a:p>
            <a:r>
              <a:rPr lang="en-US" dirty="0"/>
              <a:t>RDCB configuration can be very tedious</a:t>
            </a:r>
          </a:p>
          <a:p>
            <a:pPr lvl="1"/>
            <a:r>
              <a:rPr lang="en-US" dirty="0"/>
              <a:t>Many admin consoles…</a:t>
            </a:r>
          </a:p>
          <a:p>
            <a:r>
              <a:rPr lang="en-US" dirty="0"/>
              <a:t>RDCB has limitations for Enterprises</a:t>
            </a:r>
          </a:p>
          <a:p>
            <a:pPr lvl="1"/>
            <a:r>
              <a:rPr lang="en-US" dirty="0">
                <a:solidFill>
                  <a:srgbClr val="FFFF00"/>
                </a:solidFill>
              </a:rPr>
              <a:t>Missing</a:t>
            </a:r>
            <a:r>
              <a:rPr lang="en-US" dirty="0"/>
              <a:t> Multi-tenancy, Delegate Admin, Analytics, sophisticated RDSH Load Balancing</a:t>
            </a:r>
          </a:p>
          <a:p>
            <a:r>
              <a:rPr lang="en-US" dirty="0"/>
              <a:t>Each component has to be made highly available individually – more tedious work</a:t>
            </a:r>
          </a:p>
          <a:p>
            <a:r>
              <a:rPr lang="en-US" sz="3200" dirty="0"/>
              <a:t>These </a:t>
            </a:r>
            <a:r>
              <a:rPr lang="en-US" sz="3200" b="1" dirty="0"/>
              <a:t>limitations can be overcome with a more advanced solution like </a:t>
            </a:r>
            <a:r>
              <a:rPr lang="en-US" sz="3200" b="1" dirty="0">
                <a:solidFill>
                  <a:srgbClr val="00B0F0"/>
                </a:solidFill>
              </a:rPr>
              <a:t>Ericom Connect</a:t>
            </a:r>
            <a:r>
              <a:rPr lang="en-US" sz="3200" b="1" dirty="0"/>
              <a:t> or </a:t>
            </a:r>
            <a:r>
              <a:rPr lang="en-US" sz="3200" b="1" dirty="0">
                <a:solidFill>
                  <a:srgbClr val="FF0000"/>
                </a:solidFill>
              </a:rPr>
              <a:t>Citrix XenApp</a:t>
            </a:r>
            <a:endParaRPr lang="en-US" dirty="0">
              <a:solidFill>
                <a:srgbClr val="FF0000"/>
              </a:solidFill>
            </a:endParaRPr>
          </a:p>
          <a:p>
            <a:pPr lvl="1"/>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2389139931"/>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73972464"/>
      </p:ext>
    </p:extLst>
  </p:cSld>
  <p:clrMapOvr>
    <a:masterClrMapping/>
  </p:clrMapOvr>
  <p:transition spd="slow">
    <p:wip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 + More…</a:t>
            </a:r>
          </a:p>
        </p:txBody>
      </p:sp>
      <p:sp>
        <p:nvSpPr>
          <p:cNvPr id="3" name="Content Placeholder 2"/>
          <p:cNvSpPr>
            <a:spLocks noGrp="1"/>
          </p:cNvSpPr>
          <p:nvPr>
            <p:ph idx="1"/>
          </p:nvPr>
        </p:nvSpPr>
        <p:spPr>
          <a:xfrm>
            <a:off x="908052" y="1600201"/>
            <a:ext cx="8235948" cy="4525963"/>
          </a:xfrm>
        </p:spPr>
        <p:txBody>
          <a:bodyPr>
            <a:normAutofit fontScale="77500" lnSpcReduction="20000"/>
          </a:bodyPr>
          <a:lstStyle/>
          <a:p>
            <a:pPr marL="36576" indent="0">
              <a:buNone/>
            </a:pPr>
            <a:r>
              <a:rPr lang="en-US" dirty="0" err="1"/>
              <a:t>Git</a:t>
            </a:r>
            <a:r>
              <a:rPr lang="en-US" dirty="0"/>
              <a:t> Repo</a:t>
            </a:r>
            <a:endParaRPr lang="en-US" dirty="0">
              <a:hlinkClick r:id="rId2"/>
            </a:endParaRPr>
          </a:p>
          <a:p>
            <a:pPr marL="36576" indent="0">
              <a:buNone/>
            </a:pPr>
            <a:r>
              <a:rPr lang="en-US" dirty="0">
                <a:hlinkClick r:id="rId2"/>
              </a:rPr>
              <a:t>https://github.com/EricomSoftwareLtd/BriForum2016</a:t>
            </a:r>
            <a:r>
              <a:rPr lang="en-US" dirty="0"/>
              <a:t> </a:t>
            </a:r>
          </a:p>
          <a:p>
            <a:pPr marL="36576" indent="0">
              <a:buNone/>
            </a:pPr>
            <a:r>
              <a:rPr lang="en-US" dirty="0"/>
              <a:t/>
            </a:r>
            <a:br>
              <a:rPr lang="en-US" dirty="0"/>
            </a:br>
            <a:r>
              <a:rPr lang="en-US" dirty="0"/>
              <a:t>Erez</a:t>
            </a:r>
          </a:p>
          <a:p>
            <a:pPr marL="36576" indent="0">
              <a:buNone/>
            </a:pPr>
            <a:r>
              <a:rPr lang="en-US" dirty="0">
                <a:hlinkClick r:id="rId3"/>
              </a:rPr>
              <a:t>http://www.linkedin.com/in/erezpasternak</a:t>
            </a:r>
            <a:endParaRPr lang="en-US" dirty="0"/>
          </a:p>
          <a:p>
            <a:pPr marL="36576" indent="0">
              <a:buNone/>
            </a:pPr>
            <a:endParaRPr lang="en-US" dirty="0"/>
          </a:p>
          <a:p>
            <a:pPr marL="36576" indent="0">
              <a:buNone/>
            </a:pPr>
            <a:r>
              <a:rPr lang="en-US" dirty="0"/>
              <a:t>James</a:t>
            </a:r>
          </a:p>
          <a:p>
            <a:pPr marL="36576" indent="0">
              <a:buNone/>
            </a:pPr>
            <a:r>
              <a:rPr lang="en-US" dirty="0">
                <a:hlinkClick r:id="rId4"/>
              </a:rPr>
              <a:t>http://www.linkedin.com/in/james-lui-3038324</a:t>
            </a:r>
            <a:endParaRPr lang="en-US" dirty="0"/>
          </a:p>
          <a:p>
            <a:pPr marL="36576" indent="0">
              <a:buNone/>
            </a:pPr>
            <a:endParaRPr lang="en-US" dirty="0"/>
          </a:p>
          <a:p>
            <a:pPr marL="36576" indent="0">
              <a:buNone/>
            </a:pPr>
            <a:r>
              <a:rPr lang="en-US" dirty="0"/>
              <a:t>Ericom</a:t>
            </a:r>
          </a:p>
          <a:p>
            <a:pPr marL="36576" indent="0">
              <a:buNone/>
            </a:pPr>
            <a:r>
              <a:rPr lang="en-US" dirty="0">
                <a:hlinkClick r:id="rId5"/>
              </a:rPr>
              <a:t>http://www.linkedin.com/company/ericom-software </a:t>
            </a:r>
            <a:endParaRPr lang="en-US" dirty="0"/>
          </a:p>
          <a:p>
            <a:pPr marL="36576" indent="0">
              <a:buNone/>
            </a:pPr>
            <a:endParaRPr lang="en-US" dirty="0"/>
          </a:p>
          <a:p>
            <a:pPr marL="36576" indent="0">
              <a:buNone/>
            </a:pPr>
            <a:r>
              <a:rPr lang="en-US" dirty="0"/>
              <a:t>@</a:t>
            </a:r>
            <a:r>
              <a:rPr lang="en-US" dirty="0" err="1"/>
              <a:t>Ericom_Software</a:t>
            </a:r>
            <a:endParaRPr lang="en-US" dirty="0"/>
          </a:p>
        </p:txBody>
      </p:sp>
      <p:pic>
        <p:nvPicPr>
          <p:cNvPr id="1029" name="Picture 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44502" y="2630470"/>
            <a:ext cx="463550" cy="454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0" name="Picture 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44502" y="3657600"/>
            <a:ext cx="463550" cy="454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1" name="Picture 7"/>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44502" y="4702166"/>
            <a:ext cx="463550" cy="454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2" name="Picture 8"/>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19102" y="5745162"/>
            <a:ext cx="514350" cy="5127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3" name="Picture 9"/>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38152" y="1600200"/>
            <a:ext cx="457198" cy="4334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6" name="Picture 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239000" y="2590800"/>
            <a:ext cx="667419" cy="7908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239000" y="3705377"/>
            <a:ext cx="667419" cy="74893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11" name="Content Placeholder 4"/>
          <p:cNvGraphicFramePr>
            <a:graphicFrameLocks/>
          </p:cNvGraphicFramePr>
          <p:nvPr>
            <p:extLst>
              <p:ext uri="{D42A27DB-BD31-4B8C-83A1-F6EECF244321}">
                <p14:modId xmlns:p14="http://schemas.microsoft.com/office/powerpoint/2010/main" val="2389139931"/>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spTree>
    <p:extLst>
      <p:ext uri="{BB962C8B-B14F-4D97-AF65-F5344CB8AC3E}">
        <p14:creationId xmlns:p14="http://schemas.microsoft.com/office/powerpoint/2010/main" val="1750509682"/>
      </p:ext>
    </p:extLst>
  </p:cSld>
  <p:clrMapOvr>
    <a:masterClrMapping/>
  </p:clrMapOvr>
  <p:transition spd="slow">
    <p:wip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Credits</a:t>
            </a:r>
          </a:p>
        </p:txBody>
      </p:sp>
      <p:sp>
        <p:nvSpPr>
          <p:cNvPr id="3" name="Content Placeholder 2"/>
          <p:cNvSpPr>
            <a:spLocks noGrp="1"/>
          </p:cNvSpPr>
          <p:nvPr>
            <p:ph idx="1"/>
          </p:nvPr>
        </p:nvSpPr>
        <p:spPr/>
        <p:txBody>
          <a:bodyPr>
            <a:normAutofit lnSpcReduction="10000"/>
          </a:bodyPr>
          <a:lstStyle/>
          <a:p>
            <a:r>
              <a:rPr lang="en-US" dirty="0"/>
              <a:t>AWS Website</a:t>
            </a:r>
          </a:p>
          <a:p>
            <a:r>
              <a:rPr lang="en-US" dirty="0"/>
              <a:t>Microsoft Website</a:t>
            </a:r>
          </a:p>
          <a:p>
            <a:r>
              <a:rPr lang="en-US" dirty="0"/>
              <a:t>Google Search</a:t>
            </a:r>
          </a:p>
          <a:p>
            <a:pPr lvl="1"/>
            <a:r>
              <a:rPr lang="en-US" dirty="0"/>
              <a:t>RDS Architecture</a:t>
            </a:r>
          </a:p>
          <a:p>
            <a:pPr lvl="2"/>
            <a:r>
              <a:rPr lang="en-US" dirty="0">
                <a:hlinkClick r:id="rId2"/>
              </a:rPr>
              <a:t>https://blogs.technet.microsoft.com/yungchou/2010/01/04/remote-desktop-services-rds-architecture-explained/</a:t>
            </a:r>
            <a:endParaRPr lang="en-US" dirty="0"/>
          </a:p>
          <a:p>
            <a:pPr lvl="1"/>
            <a:r>
              <a:rPr lang="en-US" dirty="0"/>
              <a:t>RDS Gateway </a:t>
            </a:r>
            <a:r>
              <a:rPr lang="en-US" dirty="0" err="1"/>
              <a:t>Config</a:t>
            </a:r>
            <a:r>
              <a:rPr lang="en-US" dirty="0"/>
              <a:t> in IIS</a:t>
            </a:r>
          </a:p>
          <a:p>
            <a:pPr lvl="2"/>
            <a:r>
              <a:rPr lang="en-US" dirty="0"/>
              <a:t>http://www.concurrency.com/blog/w/remote-desktop-can%E2%80%99t-find-the-computer-through-rdw</a:t>
            </a:r>
          </a:p>
        </p:txBody>
      </p:sp>
      <p:graphicFrame>
        <p:nvGraphicFramePr>
          <p:cNvPr id="4" name="Content Placeholder 4"/>
          <p:cNvGraphicFramePr>
            <a:graphicFrameLocks/>
          </p:cNvGraphicFramePr>
          <p:nvPr>
            <p:extLst>
              <p:ext uri="{D42A27DB-BD31-4B8C-83A1-F6EECF244321}">
                <p14:modId xmlns:p14="http://schemas.microsoft.com/office/powerpoint/2010/main" val="2389139931"/>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01369442"/>
      </p:ext>
    </p:extLst>
  </p:cSld>
  <p:clrMapOvr>
    <a:masterClrMapping/>
  </p:clrMapOvr>
  <p:transition spd="slow">
    <p:wip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Ericom Connect Value Proposition over RDS</a:t>
            </a:r>
          </a:p>
        </p:txBody>
      </p:sp>
      <p:sp>
        <p:nvSpPr>
          <p:cNvPr id="3" name="Content Placeholder 2"/>
          <p:cNvSpPr>
            <a:spLocks noGrp="1"/>
          </p:cNvSpPr>
          <p:nvPr>
            <p:ph idx="1"/>
          </p:nvPr>
        </p:nvSpPr>
        <p:spPr>
          <a:xfrm>
            <a:off x="585788" y="1363662"/>
            <a:ext cx="8279080" cy="4813301"/>
          </a:xfrm>
        </p:spPr>
        <p:txBody>
          <a:bodyPr>
            <a:normAutofit fontScale="92500" lnSpcReduction="10000"/>
          </a:bodyPr>
          <a:lstStyle/>
          <a:p>
            <a:endParaRPr lang="en-US" sz="2400" b="1" dirty="0"/>
          </a:p>
          <a:p>
            <a:r>
              <a:rPr lang="en-US" sz="2400" b="1" dirty="0">
                <a:latin typeface="+mn-lt"/>
              </a:rPr>
              <a:t>Custom Delegated Admin Roles </a:t>
            </a:r>
            <a:r>
              <a:rPr lang="en-US" sz="2400" dirty="0">
                <a:latin typeface="+mn-lt"/>
              </a:rPr>
              <a:t>– define your own admin roles based on organization hierarchy</a:t>
            </a:r>
          </a:p>
          <a:p>
            <a:r>
              <a:rPr lang="en-US" sz="2400" b="1" dirty="0">
                <a:latin typeface="+mn-lt"/>
              </a:rPr>
              <a:t>Multi-tenancy</a:t>
            </a:r>
            <a:r>
              <a:rPr lang="en-US" sz="2400" dirty="0">
                <a:latin typeface="+mn-lt"/>
              </a:rPr>
              <a:t> – built-in multi-tenancy feature for security and service provider use cases</a:t>
            </a:r>
          </a:p>
          <a:p>
            <a:r>
              <a:rPr lang="en-US" sz="2400" b="1" dirty="0">
                <a:latin typeface="+mn-lt"/>
              </a:rPr>
              <a:t>Simple grid management </a:t>
            </a:r>
            <a:r>
              <a:rPr lang="en-US" sz="2400" dirty="0">
                <a:latin typeface="+mn-lt"/>
              </a:rPr>
              <a:t>– easily connect Terminal Servers and Desktops from different geographical regions into one easy to manage environment</a:t>
            </a:r>
          </a:p>
          <a:p>
            <a:r>
              <a:rPr lang="en-US" sz="2400" b="1" dirty="0">
                <a:latin typeface="+mn-lt"/>
              </a:rPr>
              <a:t>Mixed Mode OS support </a:t>
            </a:r>
            <a:r>
              <a:rPr lang="en-US" sz="2400" dirty="0">
                <a:latin typeface="+mn-lt"/>
              </a:rPr>
              <a:t>– onboard any Windows OS into the grid</a:t>
            </a:r>
          </a:p>
          <a:p>
            <a:r>
              <a:rPr lang="en-US" sz="2400" dirty="0">
                <a:latin typeface="+mn-lt"/>
              </a:rPr>
              <a:t>AccessNow </a:t>
            </a:r>
            <a:r>
              <a:rPr lang="en-US" sz="2400" b="1" dirty="0">
                <a:latin typeface="+mn-lt"/>
              </a:rPr>
              <a:t>HTML5</a:t>
            </a:r>
            <a:r>
              <a:rPr lang="en-US" sz="2400" dirty="0">
                <a:latin typeface="+mn-lt"/>
              </a:rPr>
              <a:t> functionality for access from any device</a:t>
            </a:r>
          </a:p>
          <a:p>
            <a:r>
              <a:rPr lang="en-US" sz="2400" dirty="0">
                <a:latin typeface="+mn-lt"/>
              </a:rPr>
              <a:t>AccessToGo mobility features – PPI resolution, full keyboard, mouse options …</a:t>
            </a:r>
          </a:p>
          <a:p>
            <a:r>
              <a:rPr lang="en-US" sz="2400" dirty="0">
                <a:latin typeface="+mn-lt"/>
              </a:rPr>
              <a:t>Add </a:t>
            </a:r>
            <a:r>
              <a:rPr lang="en-US" sz="2400" b="1" dirty="0">
                <a:latin typeface="+mn-lt"/>
              </a:rPr>
              <a:t>Linux</a:t>
            </a:r>
            <a:r>
              <a:rPr lang="en-US" sz="2400" dirty="0">
                <a:latin typeface="+mn-lt"/>
              </a:rPr>
              <a:t> workloads</a:t>
            </a:r>
          </a:p>
        </p:txBody>
      </p:sp>
    </p:spTree>
    <p:extLst>
      <p:ext uri="{BB962C8B-B14F-4D97-AF65-F5344CB8AC3E}">
        <p14:creationId xmlns:p14="http://schemas.microsoft.com/office/powerpoint/2010/main" val="244569515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More Value Proposition over RDS</a:t>
            </a:r>
          </a:p>
        </p:txBody>
      </p:sp>
      <p:sp>
        <p:nvSpPr>
          <p:cNvPr id="3" name="Content Placeholder 2"/>
          <p:cNvSpPr>
            <a:spLocks noGrp="1"/>
          </p:cNvSpPr>
          <p:nvPr>
            <p:ph idx="1"/>
          </p:nvPr>
        </p:nvSpPr>
        <p:spPr/>
        <p:txBody>
          <a:bodyPr>
            <a:normAutofit fontScale="92500"/>
          </a:bodyPr>
          <a:lstStyle/>
          <a:p>
            <a:r>
              <a:rPr lang="en-US" sz="2400" b="1" dirty="0">
                <a:latin typeface="+mn-lt"/>
              </a:rPr>
              <a:t>Built-in reports </a:t>
            </a:r>
            <a:r>
              <a:rPr lang="en-US" sz="2400" dirty="0">
                <a:latin typeface="+mn-lt"/>
              </a:rPr>
              <a:t>for application usage, user auditing, system information, etc.</a:t>
            </a:r>
          </a:p>
          <a:p>
            <a:r>
              <a:rPr lang="en-US" sz="2400" b="1" dirty="0">
                <a:latin typeface="+mn-lt"/>
              </a:rPr>
              <a:t>Built-in analytics </a:t>
            </a:r>
            <a:r>
              <a:rPr lang="en-US" sz="2400" dirty="0">
                <a:latin typeface="+mn-lt"/>
              </a:rPr>
              <a:t>for data visualization and ad-hoc analysis</a:t>
            </a:r>
          </a:p>
          <a:p>
            <a:r>
              <a:rPr lang="en-US" sz="2400" b="1" dirty="0">
                <a:latin typeface="+mn-lt"/>
              </a:rPr>
              <a:t>High availability load balancing </a:t>
            </a:r>
            <a:r>
              <a:rPr lang="en-US" sz="2400" dirty="0">
                <a:latin typeface="+mn-lt"/>
              </a:rPr>
              <a:t>based on dynamic allocation, not sequential rankings or DNS round-robin</a:t>
            </a:r>
          </a:p>
          <a:p>
            <a:r>
              <a:rPr lang="en-US" sz="2400" b="1" dirty="0">
                <a:latin typeface="+mn-lt"/>
              </a:rPr>
              <a:t>Ease-of-use</a:t>
            </a:r>
            <a:r>
              <a:rPr lang="en-US" sz="2400" dirty="0">
                <a:latin typeface="+mn-lt"/>
              </a:rPr>
              <a:t>: Installing a fully functional RDCB/RDS virtualization solution is a tedious task. It takes several hours to install various server roles, applications and components such as connection broker and Network Load Balancing. Ericom Connect takes a few minutes to install and onboard session hosts of all types</a:t>
            </a:r>
          </a:p>
        </p:txBody>
      </p:sp>
    </p:spTree>
    <p:extLst>
      <p:ext uri="{BB962C8B-B14F-4D97-AF65-F5344CB8AC3E}">
        <p14:creationId xmlns:p14="http://schemas.microsoft.com/office/powerpoint/2010/main" val="287320276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Ericom Connect Runs on AWS</a:t>
            </a:r>
          </a:p>
        </p:txBody>
      </p:sp>
      <p:sp>
        <p:nvSpPr>
          <p:cNvPr id="3" name="Content Placeholder 2"/>
          <p:cNvSpPr>
            <a:spLocks noGrp="1"/>
          </p:cNvSpPr>
          <p:nvPr>
            <p:ph idx="1"/>
          </p:nvPr>
        </p:nvSpPr>
        <p:spPr>
          <a:xfrm>
            <a:off x="585788" y="1363662"/>
            <a:ext cx="8279080" cy="4813301"/>
          </a:xfrm>
        </p:spPr>
        <p:txBody>
          <a:bodyPr/>
          <a:lstStyle/>
          <a:p>
            <a:r>
              <a:rPr lang="en-US" sz="3200" dirty="0">
                <a:latin typeface="+mn-lt"/>
              </a:rPr>
              <a:t>Compatible with AWS RDS Microsoft SQL</a:t>
            </a:r>
          </a:p>
          <a:p>
            <a:r>
              <a:rPr lang="en-US" sz="3200" dirty="0">
                <a:latin typeface="+mn-lt"/>
              </a:rPr>
              <a:t>Compatible with AWS Microsoft AD and Simple AD</a:t>
            </a:r>
          </a:p>
          <a:p>
            <a:r>
              <a:rPr lang="en-US" sz="3200" dirty="0">
                <a:latin typeface="+mn-lt"/>
              </a:rPr>
              <a:t>ESG is compatible with Auto scaling</a:t>
            </a:r>
          </a:p>
          <a:p>
            <a:r>
              <a:rPr lang="en-US" sz="3200" dirty="0">
                <a:latin typeface="+mn-lt"/>
              </a:rPr>
              <a:t>RDSH Terminal Server is compatible with Auto scaling</a:t>
            </a:r>
          </a:p>
          <a:p>
            <a:r>
              <a:rPr lang="en-US" sz="3200" dirty="0">
                <a:latin typeface="+mn-lt"/>
              </a:rPr>
              <a:t>Ericom Connect is compatible with all EC2 features</a:t>
            </a:r>
          </a:p>
        </p:txBody>
      </p:sp>
    </p:spTree>
    <p:extLst>
      <p:ext uri="{BB962C8B-B14F-4D97-AF65-F5344CB8AC3E}">
        <p14:creationId xmlns:p14="http://schemas.microsoft.com/office/powerpoint/2010/main" val="272198095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Works with AWS Auto-Scaling</a:t>
            </a:r>
          </a:p>
        </p:txBody>
      </p:sp>
      <p:pic>
        <p:nvPicPr>
          <p:cNvPr id="2050" name="Picture 2"/>
          <p:cNvPicPr>
            <a:picLocks noGrp="1" noChangeAspect="1" noChangeArrowheads="1"/>
          </p:cNvPicPr>
          <p:nvPr>
            <p:ph idx="1"/>
          </p:nvPr>
        </p:nvPicPr>
        <p:blipFill>
          <a:blip r:embed="rId2" cstate="email">
            <a:extLst>
              <a:ext uri="{28A0092B-C50C-407E-A947-70E740481C1C}">
                <a14:useLocalDpi xmlns:a14="http://schemas.microsoft.com/office/drawing/2010/main"/>
              </a:ext>
            </a:extLst>
          </a:blip>
          <a:srcRect/>
          <a:stretch>
            <a:fillRect/>
          </a:stretch>
        </p:blipFill>
        <p:spPr bwMode="auto">
          <a:xfrm>
            <a:off x="762000" y="1394741"/>
            <a:ext cx="7619999" cy="54263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69474201"/>
      </p:ext>
    </p:extLst>
  </p:cSld>
  <p:clrMapOvr>
    <a:masterClrMapping/>
  </p:clrMapOvr>
  <p:transition spd="slow">
    <p:wipe/>
  </p:transition>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Manual Configuration</a:t>
            </a:r>
          </a:p>
        </p:txBody>
      </p:sp>
      <p:sp>
        <p:nvSpPr>
          <p:cNvPr id="3" name="Content Placeholder 2"/>
          <p:cNvSpPr>
            <a:spLocks noGrp="1"/>
          </p:cNvSpPr>
          <p:nvPr>
            <p:ph idx="1"/>
          </p:nvPr>
        </p:nvSpPr>
        <p:spPr/>
        <p:txBody>
          <a:bodyPr/>
          <a:lstStyle/>
          <a:p>
            <a:r>
              <a:rPr lang="en-US" dirty="0"/>
              <a:t>Add configuration one at a time, make sure all components work before adding second servers for high availability</a:t>
            </a:r>
          </a:p>
          <a:p>
            <a:r>
              <a:rPr lang="en-US" dirty="0"/>
              <a:t>RD Web</a:t>
            </a:r>
          </a:p>
          <a:p>
            <a:r>
              <a:rPr lang="en-US" dirty="0"/>
              <a:t>RD Gateway</a:t>
            </a:r>
          </a:p>
          <a:p>
            <a:r>
              <a:rPr lang="en-US" dirty="0"/>
              <a:t>RDCB</a:t>
            </a:r>
          </a:p>
          <a:p>
            <a:r>
              <a:rPr lang="en-US" dirty="0"/>
              <a:t>Licensing Server</a:t>
            </a:r>
          </a:p>
        </p:txBody>
      </p:sp>
    </p:spTree>
    <p:extLst>
      <p:ext uri="{BB962C8B-B14F-4D97-AF65-F5344CB8AC3E}">
        <p14:creationId xmlns:p14="http://schemas.microsoft.com/office/powerpoint/2010/main" val="3868156361"/>
      </p:ext>
    </p:extLst>
  </p:cSld>
  <p:clrMapOvr>
    <a:masterClrMapping/>
  </p:clrMapOvr>
  <p:transition spd="slow">
    <p:wipe/>
  </p:transition>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85799"/>
            <a:ext cx="7467600" cy="731839"/>
          </a:xfrm>
        </p:spPr>
        <p:txBody>
          <a:bodyPr>
            <a:normAutofit fontScale="90000"/>
          </a:bodyPr>
          <a:lstStyle/>
          <a:p>
            <a:r>
              <a:rPr lang="en-US" dirty="0"/>
              <a:t>Enabling RDSH SSO</a:t>
            </a:r>
            <a:br>
              <a:rPr lang="en-US" dirty="0"/>
            </a:br>
            <a:endParaRPr lang="en-US" dirty="0"/>
          </a:p>
        </p:txBody>
      </p:sp>
      <p:sp>
        <p:nvSpPr>
          <p:cNvPr id="3" name="Content Placeholder 2"/>
          <p:cNvSpPr>
            <a:spLocks noGrp="1"/>
          </p:cNvSpPr>
          <p:nvPr>
            <p:ph idx="1"/>
          </p:nvPr>
        </p:nvSpPr>
        <p:spPr/>
        <p:txBody>
          <a:bodyPr>
            <a:normAutofit fontScale="32500" lnSpcReduction="20000"/>
          </a:bodyPr>
          <a:lstStyle/>
          <a:p>
            <a:pPr fontAlgn="base"/>
            <a:r>
              <a:rPr lang="en-US" dirty="0"/>
              <a:t>Typically, people implement SSO on intranets, but you can also use it with RD Gateway.</a:t>
            </a:r>
          </a:p>
          <a:p>
            <a:pPr fontAlgn="base"/>
            <a:r>
              <a:rPr lang="en-US" dirty="0"/>
              <a:t>To make SSO work on your intranet, you must meet the following conditions:</a:t>
            </a:r>
          </a:p>
          <a:p>
            <a:pPr fontAlgn="base"/>
            <a:r>
              <a:rPr lang="en-US" dirty="0"/>
              <a:t>Your clients must be domain joined and able to receive GPO policies.</a:t>
            </a:r>
          </a:p>
          <a:p>
            <a:pPr fontAlgn="base"/>
            <a:r>
              <a:rPr lang="en-US" dirty="0"/>
              <a:t>Set the Security Layer on the RDP connection to either Negotiate or SSL (TLS 1.0), and encryption to either High or FIPS.</a:t>
            </a:r>
          </a:p>
          <a:p>
            <a:pPr fontAlgn="base"/>
            <a:r>
              <a:rPr lang="en-US" dirty="0"/>
              <a:t>The following Computer GPO must be applied to client computers:  Computer Configuration / Policies / Administrative Templates / System / Credentials Delegation / Allow Delegating Default Credentials. Add your RDS servers to this list as TERMSRV/&lt;</a:t>
            </a:r>
            <a:r>
              <a:rPr lang="en-US" i="1" dirty="0"/>
              <a:t>server-name-here</a:t>
            </a:r>
            <a:r>
              <a:rPr lang="en-US" dirty="0"/>
              <a:t>&gt;. You may use wildcards to include many servers for example:</a:t>
            </a:r>
          </a:p>
          <a:p>
            <a:pPr fontAlgn="base"/>
            <a:r>
              <a:rPr lang="en-US" dirty="0"/>
              <a:t>TERMSRV/*.rdsgurus.com</a:t>
            </a:r>
          </a:p>
          <a:p>
            <a:pPr fontAlgn="base"/>
            <a:r>
              <a:rPr lang="en-US" dirty="0"/>
              <a:t>Note: Don’t use TERMSRV/* – this is a security risk as it means: ALL servers running terminal services.</a:t>
            </a:r>
          </a:p>
          <a:p>
            <a:pPr fontAlgn="base"/>
            <a:r>
              <a:rPr lang="en-US" dirty="0"/>
              <a:t>If you want to use RD Gateway with SSO, apply the following User GPO to your users:</a:t>
            </a:r>
          </a:p>
          <a:p>
            <a:pPr fontAlgn="base"/>
            <a:r>
              <a:rPr lang="en-US" dirty="0"/>
              <a:t>User Configuration / Policies / Administrative Templates / Windows Components / Remote Desktop Services / RD Gateway / Set RD Gateway Authentication Method</a:t>
            </a:r>
          </a:p>
          <a:p>
            <a:pPr fontAlgn="base"/>
            <a:r>
              <a:rPr lang="en-US" dirty="0"/>
              <a:t>Choose: Use Locally Logged-On Credentials</a:t>
            </a:r>
          </a:p>
          <a:p>
            <a:pPr fontAlgn="base"/>
            <a:r>
              <a:rPr lang="en-US" dirty="0"/>
              <a:t>Side note: This GPO has a checkbox option for “Allow users to change this setting”. If you check this box, then if the following RDP file setting is present in the RDP file, it must be set to 0: </a:t>
            </a:r>
            <a:r>
              <a:rPr lang="en-US" dirty="0" err="1">
                <a:hlinkClick r:id="rId3"/>
              </a:rPr>
              <a:t>gatewayprofileusagemethod</a:t>
            </a:r>
            <a:endParaRPr lang="en-US" dirty="0"/>
          </a:p>
          <a:p>
            <a:pPr fontAlgn="base"/>
            <a:r>
              <a:rPr lang="en-US" dirty="0"/>
              <a:t>Here’s why: If SSO GPOs are not set (for example, a non-domain joined PC) then if the value of this setting is set to 1, it allows the RD Gateway value to be used in an RDP connection.  If it is set to 0, then the RD Gateway value disappears.  But, if it is present when trying to achieve SSO and its set to 1, SSO will fail for users where the GPO applies.</a:t>
            </a:r>
          </a:p>
          <a:p>
            <a:pPr fontAlgn="base"/>
            <a:r>
              <a:rPr lang="en-US" dirty="0"/>
              <a:t>(If you do not check the box for allow users to change this setting, then this setting is ignored if it is included in the RDP file settings).</a:t>
            </a:r>
          </a:p>
          <a:p>
            <a:pPr fontAlgn="base"/>
            <a:r>
              <a:rPr lang="en-US" dirty="0"/>
              <a:t>If for some reason you are sending all connections through RD Gateway (both internal and external connections) then clients connecting from inside the corporate network will use Kerberos to verify the authenticity of the RD Connection Broker. But to achieve SSO from outside your corporate network, you can’t use Kerberos for server authentication – instead you will check the RD Connection Broker’s SSL certificate. See the “Deploying SSL Certificates” section to add the appropriate SSL certificate to the deployment.</a:t>
            </a:r>
          </a:p>
        </p:txBody>
      </p:sp>
    </p:spTree>
    <p:extLst>
      <p:ext uri="{BB962C8B-B14F-4D97-AF65-F5344CB8AC3E}">
        <p14:creationId xmlns:p14="http://schemas.microsoft.com/office/powerpoint/2010/main" val="734442835"/>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151" y="3026350"/>
            <a:ext cx="7239000" cy="1143000"/>
          </a:xfrm>
        </p:spPr>
        <p:txBody>
          <a:bodyPr>
            <a:normAutofit fontScale="90000"/>
          </a:bodyPr>
          <a:lstStyle/>
          <a:p>
            <a:r>
              <a:rPr lang="en-US" b="1" dirty="0">
                <a:solidFill>
                  <a:srgbClr val="FFC000"/>
                </a:solidFill>
              </a:rPr>
              <a:t>What Are Some Virtualization </a:t>
            </a:r>
            <a:br>
              <a:rPr lang="en-US" b="1" dirty="0">
                <a:solidFill>
                  <a:srgbClr val="FFC000"/>
                </a:solidFill>
              </a:rPr>
            </a:br>
            <a:r>
              <a:rPr lang="en-US" b="1" dirty="0">
                <a:solidFill>
                  <a:srgbClr val="FFC000"/>
                </a:solidFill>
              </a:rPr>
              <a:t>Service Offerings Out There?</a:t>
            </a:r>
          </a:p>
        </p:txBody>
      </p:sp>
      <p:sp>
        <p:nvSpPr>
          <p:cNvPr id="3" name="Content Placeholder 2"/>
          <p:cNvSpPr>
            <a:spLocks noGrp="1"/>
          </p:cNvSpPr>
          <p:nvPr>
            <p:ph idx="1"/>
          </p:nvPr>
        </p:nvSpPr>
        <p:spPr>
          <a:xfrm>
            <a:off x="0" y="914400"/>
            <a:ext cx="7391400" cy="4525963"/>
          </a:xfrm>
        </p:spPr>
        <p:txBody>
          <a:bodyPr>
            <a:noAutofit/>
          </a:bodyPr>
          <a:lstStyle/>
          <a:p>
            <a:pPr marL="36576" indent="0">
              <a:lnSpc>
                <a:spcPct val="150000"/>
              </a:lnSpc>
              <a:buNone/>
            </a:pPr>
            <a:r>
              <a:rPr lang="en-US" sz="4000" b="1" dirty="0"/>
              <a:t>AWS Workspaces</a:t>
            </a:r>
          </a:p>
          <a:p>
            <a:pPr marL="36576" indent="0">
              <a:lnSpc>
                <a:spcPct val="150000"/>
              </a:lnSpc>
              <a:buNone/>
            </a:pPr>
            <a:r>
              <a:rPr lang="en-US" sz="4000" b="1" dirty="0"/>
              <a:t>Azure RemoteApp</a:t>
            </a:r>
          </a:p>
          <a:p>
            <a:pPr marL="36576" indent="0">
              <a:lnSpc>
                <a:spcPct val="150000"/>
              </a:lnSpc>
              <a:buNone/>
            </a:pPr>
            <a:r>
              <a:rPr lang="en-US" sz="4000" b="1" dirty="0"/>
              <a:t>Citrix Workspace Cloud</a:t>
            </a:r>
          </a:p>
          <a:p>
            <a:pPr marL="36576" indent="0">
              <a:lnSpc>
                <a:spcPct val="150000"/>
              </a:lnSpc>
              <a:buNone/>
            </a:pPr>
            <a:r>
              <a:rPr lang="en-US" sz="4000" b="1" dirty="0"/>
              <a:t>Ericom Desktop </a:t>
            </a:r>
            <a:r>
              <a:rPr lang="en-US" sz="4000" b="1" dirty="0" err="1"/>
              <a:t>DaaS</a:t>
            </a:r>
            <a:endParaRPr lang="en-US" sz="4000" b="1" dirty="0"/>
          </a:p>
          <a:p>
            <a:pPr marL="36576" indent="0">
              <a:lnSpc>
                <a:spcPct val="150000"/>
              </a:lnSpc>
              <a:buNone/>
            </a:pPr>
            <a:r>
              <a:rPr lang="en-US" sz="4000" b="1" dirty="0" err="1"/>
              <a:t>Vmware</a:t>
            </a:r>
            <a:r>
              <a:rPr lang="en-US" sz="4000" b="1" dirty="0"/>
              <a:t> Horizon </a:t>
            </a:r>
            <a:r>
              <a:rPr lang="en-US" sz="4000" b="1" dirty="0" err="1"/>
              <a:t>DaaS</a:t>
            </a:r>
            <a:endParaRPr lang="en-US" sz="4000" b="1" dirty="0"/>
          </a:p>
        </p:txBody>
      </p:sp>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985346" y="4343400"/>
            <a:ext cx="2158654" cy="661987"/>
          </a:xfrm>
          <a:prstGeom prst="rect">
            <a:avLst/>
          </a:prstGeom>
        </p:spPr>
      </p:pic>
      <p:pic>
        <p:nvPicPr>
          <p:cNvPr id="5" name="Picture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954302" y="5363370"/>
            <a:ext cx="2189698" cy="510050"/>
          </a:xfrm>
          <a:prstGeom prst="rect">
            <a:avLst/>
          </a:prstGeom>
        </p:spPr>
      </p:pic>
      <p:pic>
        <p:nvPicPr>
          <p:cNvPr id="8" name="Picture 7"/>
          <p:cNvPicPr>
            <a:picLocks noChangeAspect="1"/>
          </p:cNvPicPr>
          <p:nvPr/>
        </p:nvPicPr>
        <p:blipFill>
          <a:blip r:embed="rId5"/>
          <a:stretch>
            <a:fillRect/>
          </a:stretch>
        </p:blipFill>
        <p:spPr>
          <a:xfrm>
            <a:off x="7223478" y="3200400"/>
            <a:ext cx="1943100" cy="685800"/>
          </a:xfrm>
          <a:prstGeom prst="rect">
            <a:avLst/>
          </a:prstGeom>
        </p:spPr>
      </p:pic>
      <p:pic>
        <p:nvPicPr>
          <p:cNvPr id="9" name="Picture 8"/>
          <p:cNvPicPr>
            <a:picLocks noChangeAspect="1"/>
          </p:cNvPicPr>
          <p:nvPr/>
        </p:nvPicPr>
        <p:blipFill>
          <a:blip r:embed="rId6"/>
          <a:stretch>
            <a:fillRect/>
          </a:stretch>
        </p:blipFill>
        <p:spPr>
          <a:xfrm>
            <a:off x="6076950" y="2227631"/>
            <a:ext cx="3143250" cy="533400"/>
          </a:xfrm>
          <a:prstGeom prst="rect">
            <a:avLst/>
          </a:prstGeom>
        </p:spPr>
      </p:pic>
      <p:pic>
        <p:nvPicPr>
          <p:cNvPr id="10" name="Picture 9"/>
          <p:cNvPicPr>
            <a:picLocks noChangeAspect="1"/>
          </p:cNvPicPr>
          <p:nvPr/>
        </p:nvPicPr>
        <p:blipFill>
          <a:blip r:embed="rId7"/>
          <a:stretch>
            <a:fillRect/>
          </a:stretch>
        </p:blipFill>
        <p:spPr>
          <a:xfrm>
            <a:off x="5680428" y="1230256"/>
            <a:ext cx="3486150" cy="581025"/>
          </a:xfrm>
          <a:prstGeom prst="rect">
            <a:avLst/>
          </a:prstGeom>
        </p:spPr>
      </p:pic>
      <p:sp>
        <p:nvSpPr>
          <p:cNvPr id="11" name="Title 1"/>
          <p:cNvSpPr txBox="1">
            <a:spLocks/>
          </p:cNvSpPr>
          <p:nvPr/>
        </p:nvSpPr>
        <p:spPr>
          <a:xfrm>
            <a:off x="86251" y="248341"/>
            <a:ext cx="1447800" cy="533400"/>
          </a:xfrm>
          <a:prstGeom prst="rect">
            <a:avLst/>
          </a:prstGeom>
        </p:spPr>
        <p:txBody>
          <a:bodyPr vert="horz" lIns="45720" rIns="45720" anchor="ctr">
            <a:normAutofit fontScale="75000" lnSpcReduction="20000"/>
          </a:bodyPr>
          <a:lstStyle>
            <a:lvl1pPr algn="l" rtl="0" eaLnBrk="1" latinLnBrk="0" hangingPunct="1">
              <a:spcBef>
                <a:spcPct val="0"/>
              </a:spcBef>
              <a:buNone/>
              <a:defRPr kumimoji="0" sz="4600" kern="1200">
                <a:solidFill>
                  <a:schemeClr val="tx1"/>
                </a:solidFill>
                <a:latin typeface="+mj-lt"/>
                <a:ea typeface="+mj-ea"/>
                <a:cs typeface="+mj-cs"/>
              </a:defRPr>
            </a:lvl1pPr>
          </a:lstStyle>
          <a:p>
            <a:r>
              <a:rPr lang="en-US" b="1" dirty="0">
                <a:solidFill>
                  <a:srgbClr val="00B050"/>
                </a:solidFill>
                <a:latin typeface="Calibri" panose="020F0502020204030204" pitchFamily="34" charset="0"/>
              </a:rPr>
              <a:t>Buy It</a:t>
            </a:r>
          </a:p>
        </p:txBody>
      </p:sp>
      <p:graphicFrame>
        <p:nvGraphicFramePr>
          <p:cNvPr id="12" name="Content Placeholder 4"/>
          <p:cNvGraphicFramePr>
            <a:graphicFrameLocks/>
          </p:cNvGraphicFramePr>
          <p:nvPr>
            <p:extLst>
              <p:ext uri="{D42A27DB-BD31-4B8C-83A1-F6EECF244321}">
                <p14:modId xmlns:p14="http://schemas.microsoft.com/office/powerpoint/2010/main" val="318934946"/>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59440930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grpId="1" nodeType="clickEffect">
                                  <p:stCondLst>
                                    <p:cond delay="0"/>
                                  </p:stCondLst>
                                  <p:childTnLst>
                                    <p:set>
                                      <p:cBhvr>
                                        <p:cTn id="11" dur="1" fill="hold">
                                          <p:stCondLst>
                                            <p:cond delay="0"/>
                                          </p:stCondLst>
                                        </p:cTn>
                                        <p:tgtEl>
                                          <p:spTgt spid="2"/>
                                        </p:tgtEl>
                                        <p:attrNameLst>
                                          <p:attrName>style.visibility</p:attrName>
                                        </p:attrNameLst>
                                      </p:cBhvr>
                                      <p:to>
                                        <p:strVal val="hidden"/>
                                      </p:to>
                                    </p:set>
                                  </p:childTnLst>
                                </p:cTn>
                              </p:par>
                              <p:par>
                                <p:cTn id="12" presetID="10" presetClass="entr" presetSubtype="0" fill="hold" grpId="0" nodeType="with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500"/>
                                        <p:tgtEl>
                                          <p:spTgt spid="3">
                                            <p:txEl>
                                              <p:pRg st="0" end="0"/>
                                            </p:txEl>
                                          </p:spTgt>
                                        </p:tgtEl>
                                      </p:cBhvr>
                                    </p:animEffec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animEffect transition="in" filter="fade">
                                      <p:cBhvr>
                                        <p:cTn id="23" dur="500"/>
                                        <p:tgtEl>
                                          <p:spTgt spid="3">
                                            <p:txEl>
                                              <p:pRg st="1" end="1"/>
                                            </p:txEl>
                                          </p:spTgt>
                                        </p:tgtEl>
                                      </p:cBhvr>
                                    </p:animEffect>
                                  </p:childTnLst>
                                </p:cTn>
                              </p:par>
                              <p:par>
                                <p:cTn id="24" presetID="1" presetClass="entr" presetSubtype="0" fill="hold" nodeType="withEffect">
                                  <p:stCondLst>
                                    <p:cond delay="0"/>
                                  </p:stCondLst>
                                  <p:childTnLst>
                                    <p:set>
                                      <p:cBhvr>
                                        <p:cTn id="25" dur="1" fill="hold">
                                          <p:stCondLst>
                                            <p:cond delay="0"/>
                                          </p:stCondLst>
                                        </p:cTn>
                                        <p:tgtEl>
                                          <p:spTgt spid="9"/>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2" end="2"/>
                                            </p:txEl>
                                          </p:spTgt>
                                        </p:tgtEl>
                                        <p:attrNameLst>
                                          <p:attrName>style.visibility</p:attrName>
                                        </p:attrNameLst>
                                      </p:cBhvr>
                                      <p:to>
                                        <p:strVal val="visible"/>
                                      </p:to>
                                    </p:set>
                                    <p:animEffect transition="in" filter="fade">
                                      <p:cBhvr>
                                        <p:cTn id="30" dur="500"/>
                                        <p:tgtEl>
                                          <p:spTgt spid="3">
                                            <p:txEl>
                                              <p:pRg st="2" end="2"/>
                                            </p:txEl>
                                          </p:spTgt>
                                        </p:tgtEl>
                                      </p:cBhvr>
                                    </p:animEffect>
                                  </p:childTnLst>
                                </p:cTn>
                              </p:par>
                              <p:par>
                                <p:cTn id="31" presetID="1" presetClass="entr" presetSubtype="0" fill="hold" nodeType="withEffect">
                                  <p:stCondLst>
                                    <p:cond delay="0"/>
                                  </p:stCondLst>
                                  <p:childTnLst>
                                    <p:set>
                                      <p:cBhvr>
                                        <p:cTn id="32" dur="1" fill="hold">
                                          <p:stCondLst>
                                            <p:cond delay="0"/>
                                          </p:stCondLst>
                                        </p:cTn>
                                        <p:tgtEl>
                                          <p:spTgt spid="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3" end="3"/>
                                            </p:txEl>
                                          </p:spTgt>
                                        </p:tgtEl>
                                        <p:attrNameLst>
                                          <p:attrName>style.visibility</p:attrName>
                                        </p:attrNameLst>
                                      </p:cBhvr>
                                      <p:to>
                                        <p:strVal val="visible"/>
                                      </p:to>
                                    </p:set>
                                    <p:animEffect transition="in" filter="fade">
                                      <p:cBhvr>
                                        <p:cTn id="37" dur="500"/>
                                        <p:tgtEl>
                                          <p:spTgt spid="3">
                                            <p:txEl>
                                              <p:pRg st="3" end="3"/>
                                            </p:txEl>
                                          </p:spTgt>
                                        </p:tgtEl>
                                      </p:cBhvr>
                                    </p:animEffect>
                                  </p:childTnLst>
                                </p:cTn>
                              </p:par>
                              <p:par>
                                <p:cTn id="38" presetID="1" presetClass="entr" presetSubtype="0" fill="hold" nodeType="withEffect">
                                  <p:stCondLst>
                                    <p:cond delay="0"/>
                                  </p:stCondLst>
                                  <p:childTnLst>
                                    <p:set>
                                      <p:cBhvr>
                                        <p:cTn id="39" dur="1" fill="hold">
                                          <p:stCondLst>
                                            <p:cond delay="0"/>
                                          </p:stCondLst>
                                        </p:cTn>
                                        <p:tgtEl>
                                          <p:spTgt spid="4"/>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3">
                                            <p:txEl>
                                              <p:pRg st="4" end="4"/>
                                            </p:txEl>
                                          </p:spTgt>
                                        </p:tgtEl>
                                        <p:attrNameLst>
                                          <p:attrName>style.visibility</p:attrName>
                                        </p:attrNameLst>
                                      </p:cBhvr>
                                      <p:to>
                                        <p:strVal val="visible"/>
                                      </p:to>
                                    </p:set>
                                    <p:animEffect transition="in" filter="fade">
                                      <p:cBhvr>
                                        <p:cTn id="44" dur="500"/>
                                        <p:tgtEl>
                                          <p:spTgt spid="3">
                                            <p:txEl>
                                              <p:pRg st="4" end="4"/>
                                            </p:txEl>
                                          </p:spTgt>
                                        </p:tgtEl>
                                      </p:cBhvr>
                                    </p:animEffect>
                                  </p:childTnLst>
                                </p:cTn>
                              </p:par>
                              <p:par>
                                <p:cTn id="45" presetID="1" presetClass="entr" presetSubtype="0" fill="hold" nodeType="withEffect">
                                  <p:stCondLst>
                                    <p:cond delay="0"/>
                                  </p:stCondLst>
                                  <p:childTnLst>
                                    <p:set>
                                      <p:cBhvr>
                                        <p:cTn id="4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uiExpand="1" build="p"/>
      <p:bldP spid="11" grpId="0"/>
    </p:bldLst>
  </p:timing>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Firewall consideration</a:t>
            </a:r>
          </a:p>
        </p:txBody>
      </p:sp>
      <p:sp>
        <p:nvSpPr>
          <p:cNvPr id="3" name="Content Placeholder 2"/>
          <p:cNvSpPr>
            <a:spLocks noGrp="1"/>
          </p:cNvSpPr>
          <p:nvPr>
            <p:ph idx="1"/>
          </p:nvPr>
        </p:nvSpPr>
        <p:spPr/>
        <p:txBody>
          <a:bodyPr/>
          <a:lstStyle/>
          <a:p>
            <a:r>
              <a:rPr lang="en-US" dirty="0"/>
              <a:t>Your RD Web Access server needs to communicate with your RDSH server using RPC to retrieve the list of RemoteApps.  Your </a:t>
            </a:r>
            <a:r>
              <a:rPr lang="en-US" dirty="0" err="1"/>
              <a:t>RDWeb</a:t>
            </a:r>
            <a:r>
              <a:rPr lang="en-US" dirty="0"/>
              <a:t> server's computer account needs to be a member of the </a:t>
            </a:r>
            <a:r>
              <a:rPr lang="en-US" u="sng" dirty="0"/>
              <a:t>local</a:t>
            </a:r>
            <a:r>
              <a:rPr lang="en-US" dirty="0"/>
              <a:t> TS Web Access Computers group on your RDSH server.</a:t>
            </a:r>
          </a:p>
        </p:txBody>
      </p:sp>
    </p:spTree>
    <p:extLst>
      <p:ext uri="{BB962C8B-B14F-4D97-AF65-F5344CB8AC3E}">
        <p14:creationId xmlns:p14="http://schemas.microsoft.com/office/powerpoint/2010/main" val="3016225383"/>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533400"/>
            <a:ext cx="4343400" cy="533400"/>
          </a:xfrm>
        </p:spPr>
        <p:txBody>
          <a:bodyPr>
            <a:normAutofit fontScale="90000"/>
          </a:bodyPr>
          <a:lstStyle/>
          <a:p>
            <a:r>
              <a:rPr lang="en-US" b="1" dirty="0">
                <a:solidFill>
                  <a:srgbClr val="00B050"/>
                </a:solidFill>
                <a:latin typeface="Calibri" panose="020F0502020204030204" pitchFamily="34" charset="0"/>
              </a:rPr>
              <a:t>Do It Yourself</a:t>
            </a:r>
          </a:p>
        </p:txBody>
      </p:sp>
      <p:sp>
        <p:nvSpPr>
          <p:cNvPr id="3" name="Content Placeholder 2"/>
          <p:cNvSpPr>
            <a:spLocks noGrp="1"/>
          </p:cNvSpPr>
          <p:nvPr>
            <p:ph idx="1"/>
          </p:nvPr>
        </p:nvSpPr>
        <p:spPr>
          <a:xfrm>
            <a:off x="0" y="1600200"/>
            <a:ext cx="9144000" cy="5257799"/>
          </a:xfrm>
        </p:spPr>
        <p:txBody>
          <a:bodyPr>
            <a:normAutofit/>
          </a:bodyPr>
          <a:lstStyle/>
          <a:p>
            <a:pPr marL="146304" indent="0">
              <a:lnSpc>
                <a:spcPct val="150000"/>
              </a:lnSpc>
              <a:buNone/>
            </a:pPr>
            <a:r>
              <a:rPr lang="en-US" dirty="0"/>
              <a:t>Deeper visibility into infrastructure for certifications</a:t>
            </a:r>
          </a:p>
          <a:p>
            <a:pPr marL="146304" indent="0">
              <a:lnSpc>
                <a:spcPct val="150000"/>
              </a:lnSpc>
              <a:buNone/>
            </a:pPr>
            <a:r>
              <a:rPr lang="en-US" dirty="0">
                <a:solidFill>
                  <a:srgbClr val="00B0F0"/>
                </a:solidFill>
              </a:rPr>
              <a:t>					Manage the performance</a:t>
            </a:r>
          </a:p>
          <a:p>
            <a:pPr marL="146304" indent="0">
              <a:lnSpc>
                <a:spcPct val="150000"/>
              </a:lnSpc>
              <a:buNone/>
            </a:pPr>
            <a:r>
              <a:rPr lang="en-US" dirty="0"/>
              <a:t>			</a:t>
            </a:r>
            <a:r>
              <a:rPr lang="en-US" b="1" dirty="0">
                <a:solidFill>
                  <a:srgbClr val="E50BC6"/>
                </a:solidFill>
              </a:rPr>
              <a:t>Custom DaaS or </a:t>
            </a:r>
            <a:br>
              <a:rPr lang="en-US" b="1" dirty="0">
                <a:solidFill>
                  <a:srgbClr val="E50BC6"/>
                </a:solidFill>
              </a:rPr>
            </a:br>
            <a:r>
              <a:rPr lang="en-US" b="1" dirty="0">
                <a:solidFill>
                  <a:srgbClr val="E50BC6"/>
                </a:solidFill>
              </a:rPr>
              <a:t>				App-as-a-Service offering</a:t>
            </a:r>
          </a:p>
          <a:p>
            <a:pPr marL="146304" indent="0">
              <a:lnSpc>
                <a:spcPct val="150000"/>
              </a:lnSpc>
              <a:buNone/>
            </a:pPr>
            <a:r>
              <a:rPr lang="en-US" dirty="0">
                <a:solidFill>
                  <a:srgbClr val="FFFF00"/>
                </a:solidFill>
              </a:rPr>
              <a:t>Use advanced technology – </a:t>
            </a:r>
            <a:r>
              <a:rPr lang="en-US" dirty="0" err="1">
                <a:solidFill>
                  <a:srgbClr val="FFFF00"/>
                </a:solidFill>
              </a:rPr>
              <a:t>Ericom</a:t>
            </a:r>
            <a:r>
              <a:rPr lang="en-US" dirty="0">
                <a:solidFill>
                  <a:srgbClr val="FFFF00"/>
                </a:solidFill>
              </a:rPr>
              <a:t>, Citrix, etc.</a:t>
            </a:r>
          </a:p>
          <a:p>
            <a:pPr marL="146304" indent="0">
              <a:lnSpc>
                <a:spcPct val="150000"/>
              </a:lnSpc>
              <a:buNone/>
            </a:pPr>
            <a:r>
              <a:rPr lang="en-US" dirty="0"/>
              <a:t>	</a:t>
            </a:r>
            <a:endParaRPr lang="en-US" dirty="0">
              <a:solidFill>
                <a:srgbClr val="92D050"/>
              </a:solidFill>
            </a:endParaRPr>
          </a:p>
        </p:txBody>
      </p:sp>
      <p:graphicFrame>
        <p:nvGraphicFramePr>
          <p:cNvPr id="4" name="Content Placeholder 4"/>
          <p:cNvGraphicFramePr>
            <a:graphicFrameLocks/>
          </p:cNvGraphicFramePr>
          <p:nvPr>
            <p:extLst>
              <p:ext uri="{D42A27DB-BD31-4B8C-83A1-F6EECF244321}">
                <p14:modId xmlns:p14="http://schemas.microsoft.com/office/powerpoint/2010/main" val="318934946"/>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3367260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How </a:t>
            </a:r>
            <a:r>
              <a:rPr lang="en-US" dirty="0" err="1"/>
              <a:t>Ericom</a:t>
            </a:r>
            <a:r>
              <a:rPr lang="en-US" dirty="0"/>
              <a:t> Uses the Cloud</a:t>
            </a:r>
          </a:p>
        </p:txBody>
      </p:sp>
      <p:sp>
        <p:nvSpPr>
          <p:cNvPr id="3" name="Content Placeholder 2"/>
          <p:cNvSpPr>
            <a:spLocks noGrp="1"/>
          </p:cNvSpPr>
          <p:nvPr>
            <p:ph idx="1"/>
          </p:nvPr>
        </p:nvSpPr>
        <p:spPr>
          <a:xfrm>
            <a:off x="228600" y="1417639"/>
            <a:ext cx="8686800" cy="5287961"/>
          </a:xfrm>
        </p:spPr>
        <p:txBody>
          <a:bodyPr>
            <a:normAutofit/>
          </a:bodyPr>
          <a:lstStyle/>
          <a:p>
            <a:r>
              <a:rPr lang="en-US" sz="3600" b="1" dirty="0">
                <a:solidFill>
                  <a:srgbClr val="00B0F0"/>
                </a:solidFill>
                <a:latin typeface="Calibri" panose="020F0502020204030204" pitchFamily="34" charset="0"/>
              </a:rPr>
              <a:t>Focus</a:t>
            </a:r>
            <a:r>
              <a:rPr lang="en-US" sz="3600" dirty="0">
                <a:latin typeface="Calibri" panose="020F0502020204030204" pitchFamily="34" charset="0"/>
              </a:rPr>
              <a:t> on creating great software and let others manage the maintenance, updates, backups, etc. of the infrastructure</a:t>
            </a:r>
          </a:p>
          <a:p>
            <a:r>
              <a:rPr lang="en-US" sz="3600" b="1" dirty="0">
                <a:solidFill>
                  <a:srgbClr val="92D050"/>
                </a:solidFill>
                <a:latin typeface="Calibri" panose="020F0502020204030204" pitchFamily="34" charset="0"/>
              </a:rPr>
              <a:t>DevOps</a:t>
            </a:r>
            <a:r>
              <a:rPr lang="en-US" sz="3600" dirty="0">
                <a:latin typeface="Calibri" panose="020F0502020204030204" pitchFamily="34" charset="0"/>
              </a:rPr>
              <a:t> – running development workloads</a:t>
            </a:r>
          </a:p>
          <a:p>
            <a:r>
              <a:rPr lang="en-US" sz="3600" b="1" dirty="0" err="1">
                <a:solidFill>
                  <a:srgbClr val="E50BC6"/>
                </a:solidFill>
                <a:latin typeface="Calibri" panose="020F0502020204030204" pitchFamily="34" charset="0"/>
              </a:rPr>
              <a:t>PoCs</a:t>
            </a:r>
            <a:r>
              <a:rPr lang="en-US" sz="3600" b="1" dirty="0">
                <a:solidFill>
                  <a:srgbClr val="E50BC6"/>
                </a:solidFill>
                <a:latin typeface="Calibri" panose="020F0502020204030204" pitchFamily="34" charset="0"/>
              </a:rPr>
              <a:t>/Demos</a:t>
            </a:r>
            <a:r>
              <a:rPr lang="en-US" sz="3600" dirty="0">
                <a:solidFill>
                  <a:srgbClr val="E50BC6"/>
                </a:solidFill>
                <a:latin typeface="Calibri" panose="020F0502020204030204" pitchFamily="34" charset="0"/>
              </a:rPr>
              <a:t> </a:t>
            </a:r>
            <a:r>
              <a:rPr lang="en-US" sz="3600" dirty="0">
                <a:latin typeface="Calibri" panose="020F0502020204030204" pitchFamily="34" charset="0"/>
              </a:rPr>
              <a:t>for customers and partners</a:t>
            </a:r>
          </a:p>
          <a:p>
            <a:r>
              <a:rPr lang="en-US" sz="3600" b="1" dirty="0">
                <a:solidFill>
                  <a:srgbClr val="FF0000"/>
                </a:solidFill>
                <a:latin typeface="Calibri" panose="020F0502020204030204" pitchFamily="34" charset="0"/>
              </a:rPr>
              <a:t>Technical Support </a:t>
            </a:r>
            <a:r>
              <a:rPr lang="en-US" sz="3600" dirty="0">
                <a:latin typeface="Calibri" panose="020F0502020204030204" pitchFamily="34" charset="0"/>
              </a:rPr>
              <a:t>can reproduce issues</a:t>
            </a:r>
          </a:p>
          <a:p>
            <a:r>
              <a:rPr lang="en-US" sz="3600" b="1" dirty="0">
                <a:latin typeface="Calibri" panose="020F0502020204030204" pitchFamily="34" charset="0"/>
              </a:rPr>
              <a:t>Our Own </a:t>
            </a:r>
            <a:r>
              <a:rPr lang="en-US" sz="3600" b="1" dirty="0" err="1">
                <a:latin typeface="Calibri" panose="020F0502020204030204" pitchFamily="34" charset="0"/>
              </a:rPr>
              <a:t>DaaS</a:t>
            </a:r>
            <a:r>
              <a:rPr lang="en-US" sz="3600" b="1" dirty="0">
                <a:latin typeface="Calibri" panose="020F0502020204030204" pitchFamily="34" charset="0"/>
              </a:rPr>
              <a:t> </a:t>
            </a:r>
            <a:r>
              <a:rPr lang="en-US" sz="3600" dirty="0">
                <a:latin typeface="Calibri" panose="020F0502020204030204" pitchFamily="34" charset="0"/>
              </a:rPr>
              <a:t>Service for customers</a:t>
            </a:r>
          </a:p>
          <a:p>
            <a:endParaRPr lang="en-US" sz="3600" dirty="0">
              <a:latin typeface="Calibri" panose="020F0502020204030204" pitchFamily="34" charset="0"/>
            </a:endParaRPr>
          </a:p>
          <a:p>
            <a:pPr lvl="1"/>
            <a:endParaRPr lang="en-US" sz="3600" dirty="0">
              <a:latin typeface="Calibri" panose="020F0502020204030204" pitchFamily="34" charset="0"/>
            </a:endParaRPr>
          </a:p>
          <a:p>
            <a:pPr lvl="1"/>
            <a:endParaRPr lang="en-US" sz="3600" dirty="0">
              <a:latin typeface="Calibri" panose="020F0502020204030204" pitchFamily="34" charset="0"/>
            </a:endParaRPr>
          </a:p>
          <a:p>
            <a:endParaRPr lang="en-US" sz="3600" dirty="0">
              <a:latin typeface="Calibri" panose="020F0502020204030204" pitchFamily="34" charset="0"/>
            </a:endParaRPr>
          </a:p>
        </p:txBody>
      </p:sp>
      <p:graphicFrame>
        <p:nvGraphicFramePr>
          <p:cNvPr id="4" name="Content Placeholder 4"/>
          <p:cNvGraphicFramePr>
            <a:graphicFrameLocks/>
          </p:cNvGraphicFramePr>
          <p:nvPr>
            <p:extLst>
              <p:ext uri="{D42A27DB-BD31-4B8C-83A1-F6EECF244321}">
                <p14:modId xmlns:p14="http://schemas.microsoft.com/office/powerpoint/2010/main" val="318934946"/>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7126649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274639"/>
            <a:ext cx="7239000" cy="1143000"/>
          </a:xfrm>
        </p:spPr>
        <p:txBody>
          <a:bodyPr>
            <a:normAutofit fontScale="90000"/>
          </a:bodyPr>
          <a:lstStyle/>
          <a:p>
            <a:pPr algn="ctr"/>
            <a:r>
              <a:rPr lang="en-US" dirty="0"/>
              <a:t>Let’s See What We Plan to Build</a:t>
            </a:r>
          </a:p>
        </p:txBody>
      </p:sp>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434283"/>
            <a:ext cx="7696200" cy="53968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5" name="Content Placeholder 4"/>
          <p:cNvGraphicFramePr>
            <a:graphicFrameLocks/>
          </p:cNvGraphicFramePr>
          <p:nvPr>
            <p:extLst>
              <p:ext uri="{D42A27DB-BD31-4B8C-83A1-F6EECF244321}">
                <p14:modId xmlns:p14="http://schemas.microsoft.com/office/powerpoint/2010/main" val="318934946"/>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227838901"/>
      </p:ext>
    </p:extLst>
  </p:cSld>
  <p:clrMapOvr>
    <a:masterClrMapping/>
  </p:clrMapOvr>
  <p:transition spd="slow">
    <p:wipe/>
  </p:transition>
</p:sld>
</file>

<file path=ppt/theme/theme1.xml><?xml version="1.0" encoding="utf-8"?>
<a:theme xmlns:a="http://schemas.openxmlformats.org/drawingml/2006/main" name="Technic">
  <a:themeElements>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Technic">
      <a:majorFont>
        <a:latin typeface="Franklin Gothic Book"/>
        <a:ea typeface=""/>
        <a:cs typeface=""/>
        <a:font script="Jpan" typeface="ＭＳ Ｐゴシック"/>
        <a:font script="Hang" typeface="HY견고딕"/>
        <a:font script="Hans" typeface="宋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chnic">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BE905A2CFDA9A4A8697E01B9719EA29" ma:contentTypeVersion="2" ma:contentTypeDescription="Create a new document." ma:contentTypeScope="" ma:versionID="710ed07245b4e2a24dcc1b0927d130bb">
  <xsd:schema xmlns:xsd="http://www.w3.org/2001/XMLSchema" xmlns:xs="http://www.w3.org/2001/XMLSchema" xmlns:p="http://schemas.microsoft.com/office/2006/metadata/properties" xmlns:ns2="46628f8f-9c7f-4cc9-9618-2d1ee43c7659" targetNamespace="http://schemas.microsoft.com/office/2006/metadata/properties" ma:root="true" ma:fieldsID="51e7552ae5ace98559c6f6d48d17b9ed" ns2:_="">
    <xsd:import namespace="46628f8f-9c7f-4cc9-9618-2d1ee43c7659"/>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6628f8f-9c7f-4cc9-9618-2d1ee43c7659"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6EB55BD-C9AE-4D2F-80FF-7DB33062FBA8}">
  <ds:schemaRefs>
    <ds:schemaRef ds:uri="http://schemas.microsoft.com/office/infopath/2007/PartnerControl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46628f8f-9c7f-4cc9-9618-2d1ee43c7659"/>
    <ds:schemaRef ds:uri="http://www.w3.org/XML/1998/namespace"/>
  </ds:schemaRefs>
</ds:datastoreItem>
</file>

<file path=customXml/itemProps2.xml><?xml version="1.0" encoding="utf-8"?>
<ds:datastoreItem xmlns:ds="http://schemas.openxmlformats.org/officeDocument/2006/customXml" ds:itemID="{BCBDF81A-8110-4F13-900C-B5CD0D4FB0F5}">
  <ds:schemaRefs>
    <ds:schemaRef ds:uri="http://schemas.microsoft.com/sharepoint/v3/contenttype/forms"/>
  </ds:schemaRefs>
</ds:datastoreItem>
</file>

<file path=customXml/itemProps3.xml><?xml version="1.0" encoding="utf-8"?>
<ds:datastoreItem xmlns:ds="http://schemas.openxmlformats.org/officeDocument/2006/customXml" ds:itemID="{8425E78B-9D50-4816-88FD-26880ED0D2D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6628f8f-9c7f-4cc9-9618-2d1ee43c765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Technic</Template>
  <TotalTime>8541</TotalTime>
  <Words>3623</Words>
  <Application>Microsoft Macintosh PowerPoint</Application>
  <PresentationFormat>On-screen Show (4:3)</PresentationFormat>
  <Paragraphs>815</Paragraphs>
  <Slides>60</Slides>
  <Notes>42</Notes>
  <HiddenSlides>8</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60</vt:i4>
      </vt:variant>
    </vt:vector>
  </HeadingPairs>
  <TitlesOfParts>
    <vt:vector size="66" baseType="lpstr">
      <vt:lpstr>Arial</vt:lpstr>
      <vt:lpstr>Berlin Sans FB</vt:lpstr>
      <vt:lpstr>Calibri</vt:lpstr>
      <vt:lpstr>Franklin Gothic Book</vt:lpstr>
      <vt:lpstr>Wingdings 2</vt:lpstr>
      <vt:lpstr>Technic</vt:lpstr>
      <vt:lpstr>RDSH in Amazon AWS</vt:lpstr>
      <vt:lpstr>Your Speakers</vt:lpstr>
      <vt:lpstr>PowerPoint Presentation</vt:lpstr>
      <vt:lpstr>PowerPoint Presentation</vt:lpstr>
      <vt:lpstr>Why Cloud?</vt:lpstr>
      <vt:lpstr>What Are Some Virtualization  Service Offerings Out There?</vt:lpstr>
      <vt:lpstr>Do It Yourself</vt:lpstr>
      <vt:lpstr>How Ericom Uses the Cloud</vt:lpstr>
      <vt:lpstr>Let’s See What We Plan to Build</vt:lpstr>
      <vt:lpstr>Some Definitions</vt:lpstr>
      <vt:lpstr>Build the VPC</vt:lpstr>
      <vt:lpstr>PowerPoint Presentation</vt:lpstr>
      <vt:lpstr>Subnetting within an AZ</vt:lpstr>
      <vt:lpstr>Configure Routing</vt:lpstr>
      <vt:lpstr>Internet Access (NAT vs IGW)</vt:lpstr>
      <vt:lpstr>AWS Elastic Load Balancing</vt:lpstr>
      <vt:lpstr>Name that Load Balancer</vt:lpstr>
      <vt:lpstr>AWS Part Complete</vt:lpstr>
      <vt:lpstr>RDS Pre-Requisites</vt:lpstr>
      <vt:lpstr>Refresher</vt:lpstr>
      <vt:lpstr>Where do they go</vt:lpstr>
      <vt:lpstr>Get the password</vt:lpstr>
      <vt:lpstr>RDGW – Join that Domain</vt:lpstr>
      <vt:lpstr>Config SSL Certificate in RDGW</vt:lpstr>
      <vt:lpstr>RD Gateway permissions</vt:lpstr>
      <vt:lpstr>Set Default Gateway in IIS</vt:lpstr>
      <vt:lpstr>RDGW – Set up a farm</vt:lpstr>
      <vt:lpstr>RDGW Load Balancing</vt:lpstr>
      <vt:lpstr>RDCB Configuration</vt:lpstr>
      <vt:lpstr>RDCB High Availability</vt:lpstr>
      <vt:lpstr>RDSH Session Host AMI Image</vt:lpstr>
      <vt:lpstr>…Final Deployment</vt:lpstr>
      <vt:lpstr>End-User Access</vt:lpstr>
      <vt:lpstr>Install SSL Certs</vt:lpstr>
      <vt:lpstr>Why automate</vt:lpstr>
      <vt:lpstr>Use Case Benefits</vt:lpstr>
      <vt:lpstr>Automation Tools </vt:lpstr>
      <vt:lpstr>PowerShell</vt:lpstr>
      <vt:lpstr>PowerShell Example</vt:lpstr>
      <vt:lpstr>PowerShell DSC</vt:lpstr>
      <vt:lpstr>PowerShell DSC example </vt:lpstr>
      <vt:lpstr>PowerShell DSC vs PowerShell</vt:lpstr>
      <vt:lpstr>What Can be Automated</vt:lpstr>
      <vt:lpstr>PowerShell Spotlight: Monitoring</vt:lpstr>
      <vt:lpstr>PowerShell Spotlight: Publishing</vt:lpstr>
      <vt:lpstr>PowerShell Spotlight: Deployment</vt:lpstr>
      <vt:lpstr>PS DSC Spotlight: Deployment</vt:lpstr>
      <vt:lpstr>Spotlight: Manage AWS w/ PS</vt:lpstr>
      <vt:lpstr>Chocolatey </vt:lpstr>
      <vt:lpstr>Lessons Learned (Cloud)</vt:lpstr>
      <vt:lpstr>Lessons Learned (RDCB)</vt:lpstr>
      <vt:lpstr>Thank You + More…</vt:lpstr>
      <vt:lpstr>Credits</vt:lpstr>
      <vt:lpstr>Ericom Connect Value Proposition over RDS</vt:lpstr>
      <vt:lpstr>More Value Proposition over RDS</vt:lpstr>
      <vt:lpstr>Ericom Connect Runs on AWS</vt:lpstr>
      <vt:lpstr>Works with AWS Auto-Scaling</vt:lpstr>
      <vt:lpstr>Manual Configuration</vt:lpstr>
      <vt:lpstr>Enabling RDSH SSO </vt:lpstr>
      <vt:lpstr>Firewall consideration</vt:lpstr>
    </vt:vector>
  </TitlesOfParts>
  <Manager/>
  <Company/>
  <LinksUpToDate>false</LinksUpToDate>
  <SharedDoc>false</SharedDoc>
  <HyperlinkBase/>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James Lui</dc:creator>
  <cp:keywords/>
  <dc:description/>
  <cp:lastModifiedBy>Erez Pasternak</cp:lastModifiedBy>
  <cp:revision>182</cp:revision>
  <dcterms:created xsi:type="dcterms:W3CDTF">2016-07-14T18:44:11Z</dcterms:created>
  <dcterms:modified xsi:type="dcterms:W3CDTF">2016-07-25T23:42:31Z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0x0101005BE905A2CFDA9A4A8697E01B9719EA29</vt:lpwstr>
  </property>
</Properties>
</file>

<file path=docProps/thumbnail.jpeg>
</file>